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07" r:id="rId3"/>
    <p:sldId id="309" r:id="rId4"/>
    <p:sldId id="326" r:id="rId5"/>
    <p:sldId id="327" r:id="rId6"/>
    <p:sldId id="310" r:id="rId7"/>
    <p:sldId id="311" r:id="rId8"/>
    <p:sldId id="312" r:id="rId9"/>
    <p:sldId id="313" r:id="rId10"/>
    <p:sldId id="422" r:id="rId11"/>
    <p:sldId id="316" r:id="rId12"/>
    <p:sldId id="428" r:id="rId13"/>
    <p:sldId id="333" r:id="rId14"/>
    <p:sldId id="431" r:id="rId15"/>
    <p:sldId id="424" r:id="rId16"/>
    <p:sldId id="425" r:id="rId17"/>
    <p:sldId id="315" r:id="rId18"/>
    <p:sldId id="414" r:id="rId19"/>
    <p:sldId id="423" r:id="rId20"/>
    <p:sldId id="418" r:id="rId21"/>
    <p:sldId id="412" r:id="rId22"/>
    <p:sldId id="396" r:id="rId23"/>
    <p:sldId id="429" r:id="rId24"/>
    <p:sldId id="351" r:id="rId25"/>
    <p:sldId id="390" r:id="rId26"/>
    <p:sldId id="430" r:id="rId27"/>
    <p:sldId id="353" r:id="rId28"/>
    <p:sldId id="392" r:id="rId29"/>
    <p:sldId id="355" r:id="rId30"/>
    <p:sldId id="393" r:id="rId31"/>
    <p:sldId id="420" r:id="rId32"/>
    <p:sldId id="357" r:id="rId33"/>
    <p:sldId id="394" r:id="rId34"/>
    <p:sldId id="426" r:id="rId35"/>
    <p:sldId id="427" r:id="rId36"/>
    <p:sldId id="419" r:id="rId37"/>
    <p:sldId id="359" r:id="rId38"/>
    <p:sldId id="36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B3"/>
    <a:srgbClr val="FFFFFF"/>
    <a:srgbClr val="FFC24D"/>
    <a:srgbClr val="FFA800"/>
    <a:srgbClr val="CD74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91"/>
    <p:restoredTop sz="80616"/>
  </p:normalViewPr>
  <p:slideViewPr>
    <p:cSldViewPr snapToGrid="0">
      <p:cViewPr varScale="1">
        <p:scale>
          <a:sx n="87" d="100"/>
          <a:sy n="87" d="100"/>
        </p:scale>
        <p:origin x="232" y="4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A3184-3E8B-9B47-B875-44C6859FDC5D}" type="datetimeFigureOut">
              <a:rPr lang="en-US" smtClean="0"/>
              <a:t>3/12/26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D6482-2AC2-4B40-90DA-0352E5B7B245}" type="slidenum">
              <a:rPr lang="en-US" smtClean="0"/>
              <a:t>‹#›</a:t>
            </a:fld>
            <a:endParaRPr lang="en-US"/>
          </a:p>
        </p:txBody>
      </p:sp>
    </p:spTree>
    <p:extLst>
      <p:ext uri="{BB962C8B-B14F-4D97-AF65-F5344CB8AC3E}">
        <p14:creationId xmlns:p14="http://schemas.microsoft.com/office/powerpoint/2010/main" val="260747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f24bc243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A5DE2E05-6291-B510-0B13-15EFE9833B4A}"/>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EBE31710-29F2-4950-48B1-04936F9F79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81CF493F-567B-E812-8E3F-2F69754914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This is an overview of the 54 leadership behaviours in the Everyone Succeeds framework</a:t>
            </a:r>
          </a:p>
        </p:txBody>
      </p:sp>
    </p:spTree>
    <p:extLst>
      <p:ext uri="{BB962C8B-B14F-4D97-AF65-F5344CB8AC3E}">
        <p14:creationId xmlns:p14="http://schemas.microsoft.com/office/powerpoint/2010/main" val="200732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E14370C-61FB-ABE3-3572-1F059A2D48BD}"/>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E0F898F9-AF9C-23A2-7E15-8E3D62A59A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8067C777-B8BB-443F-1E58-852BA330C1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The behaviours are organised into five domains that reflect the full reality of school leadership. Strategy focuses on direction and priorities. Culture shapes norms and expectations. Leadership concerns influence and decision making. Teams address how work gets done through others. Yourself recognises that sustainable leadership depends on self management and personal habits. Together, these domains provide a balanced and realistic picture of effective leadership.</a:t>
            </a:r>
          </a:p>
        </p:txBody>
      </p:sp>
    </p:spTree>
    <p:extLst>
      <p:ext uri="{BB962C8B-B14F-4D97-AF65-F5344CB8AC3E}">
        <p14:creationId xmlns:p14="http://schemas.microsoft.com/office/powerpoint/2010/main" val="4093035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07D79A9-A569-05F2-E174-ED0C381F7598}"/>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561DAC68-FD55-6598-C54C-007829FCE6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395C5846-39D5-7AF2-DF6D-8B11CA8EBB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This is an overview of the 54 leadership behaviours in the Everyone Succeeds framework</a:t>
            </a:r>
          </a:p>
        </p:txBody>
      </p:sp>
    </p:spTree>
    <p:extLst>
      <p:ext uri="{BB962C8B-B14F-4D97-AF65-F5344CB8AC3E}">
        <p14:creationId xmlns:p14="http://schemas.microsoft.com/office/powerpoint/2010/main" val="1377167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approach to how </a:t>
            </a:r>
            <a:r>
              <a:rPr lang="en-GB" dirty="0" err="1"/>
              <a:t>behaviors</a:t>
            </a:r>
            <a:r>
              <a:rPr lang="en-GB" dirty="0"/>
              <a:t> are chosen. Identifying whole school priorities will enable </a:t>
            </a:r>
            <a:r>
              <a:rPr lang="en-GB" dirty="0" err="1"/>
              <a:t>behaviors</a:t>
            </a:r>
            <a:r>
              <a:rPr lang="en-GB" dirty="0"/>
              <a:t> to be chosen at a whole school level. There are opportunities to diagnose your own strengths and developmental needs, which will enable leaders to develop their own personal </a:t>
            </a:r>
            <a:r>
              <a:rPr lang="en-GB" dirty="0" err="1"/>
              <a:t>behaviors</a:t>
            </a:r>
            <a:r>
              <a:rPr lang="en-GB" dirty="0"/>
              <a:t> to be developed. This is a process that will be repeated as priorities evolve and time passes. </a:t>
            </a:r>
          </a:p>
        </p:txBody>
      </p:sp>
      <p:sp>
        <p:nvSpPr>
          <p:cNvPr id="4" name="Slide Number Placeholder 3"/>
          <p:cNvSpPr>
            <a:spLocks noGrp="1"/>
          </p:cNvSpPr>
          <p:nvPr>
            <p:ph type="sldNum" sz="quarter" idx="5"/>
          </p:nvPr>
        </p:nvSpPr>
        <p:spPr/>
        <p:txBody>
          <a:bodyPr/>
          <a:lstStyle/>
          <a:p>
            <a:fld id="{F9AD6482-2AC2-4B40-90DA-0352E5B7B245}" type="slidenum">
              <a:rPr lang="en-US" smtClean="0"/>
              <a:t>13</a:t>
            </a:fld>
            <a:endParaRPr lang="en-US"/>
          </a:p>
        </p:txBody>
      </p:sp>
    </p:spTree>
    <p:extLst>
      <p:ext uri="{BB962C8B-B14F-4D97-AF65-F5344CB8AC3E}">
        <p14:creationId xmlns:p14="http://schemas.microsoft.com/office/powerpoint/2010/main" val="219407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session, we will be working on a shared behaviour where we will be developing our knowledge and implementation of this one behaviour. This will help to create a shared language of leadership within the school. </a:t>
            </a:r>
          </a:p>
        </p:txBody>
      </p:sp>
      <p:sp>
        <p:nvSpPr>
          <p:cNvPr id="4" name="Slide Number Placeholder 3"/>
          <p:cNvSpPr>
            <a:spLocks noGrp="1"/>
          </p:cNvSpPr>
          <p:nvPr>
            <p:ph type="sldNum" sz="quarter" idx="5"/>
          </p:nvPr>
        </p:nvSpPr>
        <p:spPr/>
        <p:txBody>
          <a:bodyPr/>
          <a:lstStyle/>
          <a:p>
            <a:fld id="{F9AD6482-2AC2-4B40-90DA-0352E5B7B245}" type="slidenum">
              <a:rPr lang="en-US" smtClean="0"/>
              <a:t>14</a:t>
            </a:fld>
            <a:endParaRPr lang="en-US"/>
          </a:p>
        </p:txBody>
      </p:sp>
    </p:spTree>
    <p:extLst>
      <p:ext uri="{BB962C8B-B14F-4D97-AF65-F5344CB8AC3E}">
        <p14:creationId xmlns:p14="http://schemas.microsoft.com/office/powerpoint/2010/main" val="1234964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7023FB4-C6EC-5F36-C6C9-A098A2D7216E}"/>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B9820967-1F03-BF6F-6B3A-F1BE107FEB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2942DE2F-ED2E-B598-1B96-A097AA24BC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There are a number of different </a:t>
            </a:r>
            <a:r>
              <a:rPr lang="en-GB" dirty="0" err="1"/>
              <a:t>behaviors</a:t>
            </a:r>
            <a:r>
              <a:rPr lang="en-GB" dirty="0"/>
              <a:t> within this domain. </a:t>
            </a:r>
          </a:p>
        </p:txBody>
      </p:sp>
    </p:spTree>
    <p:extLst>
      <p:ext uri="{BB962C8B-B14F-4D97-AF65-F5344CB8AC3E}">
        <p14:creationId xmlns:p14="http://schemas.microsoft.com/office/powerpoint/2010/main" val="2722226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40D5AD5F-137C-AB12-75F4-D2BF445AC2D1}"/>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C2005940-A6E2-48EA-6927-A9ED43CB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CE6BFA56-5090-8ABB-7A43-A853D369ED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We are drilling down on one particular behaviour within this domain</a:t>
            </a:r>
          </a:p>
        </p:txBody>
      </p:sp>
    </p:spTree>
    <p:extLst>
      <p:ext uri="{BB962C8B-B14F-4D97-AF65-F5344CB8AC3E}">
        <p14:creationId xmlns:p14="http://schemas.microsoft.com/office/powerpoint/2010/main" val="2850583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7A49D875-FC23-D484-CE8D-5BFDA9E9B23E}"/>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4F7C5413-E543-CCBB-AC7F-D632FBD250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E6764FB3-06FA-7DB6-409E-8CCA68DADA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Standards define the culture of a school. When leaders hold high standards consistently, students experience clarity and fairness. Staff know what excellence looks like and feel supported in maintaining it. When standards weaken, even slightly, culture begins to drift.</a:t>
            </a:r>
          </a:p>
          <a:p>
            <a:endParaRPr lang="en-GB" dirty="0"/>
          </a:p>
        </p:txBody>
      </p:sp>
    </p:spTree>
    <p:extLst>
      <p:ext uri="{BB962C8B-B14F-4D97-AF65-F5344CB8AC3E}">
        <p14:creationId xmlns:p14="http://schemas.microsoft.com/office/powerpoint/2010/main" val="3643220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87507C03-9A71-9E41-6449-E14D6837095D}"/>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40CB1A8D-D3AB-4CC4-6B42-63F080D2E0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09717439-F374-E047-E291-1D802DBBD8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Standards rarely collapse suddenly. They erode gradually through small compromises. Leaders may avoid difficult conversations, delay addressing issues, or assume expectations are understood. Over time this creates inconsistency and confusion.</a:t>
            </a:r>
          </a:p>
          <a:p>
            <a:endParaRPr lang="en-GB" dirty="0"/>
          </a:p>
        </p:txBody>
      </p:sp>
    </p:spTree>
    <p:extLst>
      <p:ext uri="{BB962C8B-B14F-4D97-AF65-F5344CB8AC3E}">
        <p14:creationId xmlns:p14="http://schemas.microsoft.com/office/powerpoint/2010/main" val="3054411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B11C1734-9D4F-4D32-5582-ED75A445A031}"/>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0584F4C7-2BE0-3B43-8B5A-475CE24F34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4FA62C59-AFB9-2A51-A4F2-6798A0DB98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Holding high standards is not about being strict or demanding. It is about clarity and consistency. Leaders communicate expectations openly, support colleagues to meet them, and address issues when necessary.</a:t>
            </a:r>
          </a:p>
          <a:p>
            <a:endParaRPr lang="en-GB" dirty="0"/>
          </a:p>
        </p:txBody>
      </p:sp>
    </p:spTree>
    <p:extLst>
      <p:ext uri="{BB962C8B-B14F-4D97-AF65-F5344CB8AC3E}">
        <p14:creationId xmlns:p14="http://schemas.microsoft.com/office/powerpoint/2010/main" val="222553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6B1D8BE0-F7BF-A933-CD30-70F28D98630E}"/>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81CED3FE-FF0F-23EC-7FC4-3C25F6ABB5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47280534-FFA6-88B2-2361-0CC5F90959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b="0" kern="1200" dirty="0">
                <a:solidFill>
                  <a:schemeClr val="tx1"/>
                </a:solidFill>
                <a:effectLst/>
                <a:latin typeface="+mn-lt"/>
                <a:ea typeface="+mn-ea"/>
                <a:cs typeface="+mn-cs"/>
              </a:rPr>
              <a:t>Decades of research show that leadership matters. Leithwood and colleagues’ work is often summarised as leadership being second only to classroom teaching in its influence on pupil learning. Large scale meta analytic studies, including the Balanced Leadership work, show an average effect size of around 0.25, which is educationally meaningful. These effects are mainly indirect but robust. Leadership shapes teaching quality, culture, and the conditions in which staff work. The cumulative message of this evidence is clear: when leadership improves, the conditions for learning improve, and student outcomes follow. Importantly, research comparing leadership approaches shows that leaders who focus on teaching quality and professional learning have a stronger impact than those who rely mainly on vision or charisma. This is why leadership development is a core improvement lever, not a peripheral one.</a:t>
            </a:r>
          </a:p>
        </p:txBody>
      </p:sp>
    </p:spTree>
    <p:extLst>
      <p:ext uri="{BB962C8B-B14F-4D97-AF65-F5344CB8AC3E}">
        <p14:creationId xmlns:p14="http://schemas.microsoft.com/office/powerpoint/2010/main" val="51060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81A66A35-CCDC-09A0-D290-E2840E47D4ED}"/>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13B57881-EAA2-34BF-2D70-AED3A24F0A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537FCA79-4A2C-EF52-6E81-42B1269635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kern="1200" dirty="0">
                <a:solidFill>
                  <a:schemeClr val="tx1"/>
                </a:solidFill>
                <a:effectLst/>
                <a:latin typeface="+mn-lt"/>
                <a:ea typeface="+mn-ea"/>
                <a:cs typeface="+mn-cs"/>
              </a:rPr>
              <a:t>“You’ll work through the full toolkit later. For now, I want you to see what ‘good’ looks like.” The key point here is that leadership is not about catching people out; it is simply holding others to pre-established standards which have been agreed. You owe it to both your students and colleagues to ensure that these are adhered to. </a:t>
            </a:r>
          </a:p>
        </p:txBody>
      </p:sp>
    </p:spTree>
    <p:extLst>
      <p:ext uri="{BB962C8B-B14F-4D97-AF65-F5344CB8AC3E}">
        <p14:creationId xmlns:p14="http://schemas.microsoft.com/office/powerpoint/2010/main" val="3806074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A5E572E2-E472-940A-EFAE-9898CEFB6E81}"/>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4769B3AD-514B-3690-6F4A-CC26713766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E3044375-F5AD-DFFD-3ECF-5E5BA1C122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kern="1200" dirty="0">
                <a:solidFill>
                  <a:schemeClr val="tx1"/>
                </a:solidFill>
                <a:effectLst/>
                <a:latin typeface="+mn-lt"/>
                <a:ea typeface="+mn-ea"/>
                <a:cs typeface="+mn-cs"/>
              </a:rPr>
              <a:t>Use this moment to pause for silent reflection and consider the questions and how they will affect their own leadership scenario. </a:t>
            </a:r>
          </a:p>
        </p:txBody>
      </p:sp>
    </p:spTree>
    <p:extLst>
      <p:ext uri="{BB962C8B-B14F-4D97-AF65-F5344CB8AC3E}">
        <p14:creationId xmlns:p14="http://schemas.microsoft.com/office/powerpoint/2010/main" val="1487938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DDE7F099-BD17-6852-B3D4-72639420BDEF}"/>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40E5E691-F691-4814-4B09-B35CCC36F4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33CD89D8-0050-230B-065E-F3C12D8FEE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659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C53F5682-A9A5-DAF8-BFAB-D186A76EFA7F}"/>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CE51C7FF-878C-4ED4-428C-09DFC7548E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3649551F-C8B0-E23D-16B8-3CE147F304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Leadership Cycle explains the seven steps to fully implement a leadership behaviour. </a:t>
            </a:r>
            <a:endParaRPr dirty="0"/>
          </a:p>
        </p:txBody>
      </p:sp>
    </p:spTree>
    <p:extLst>
      <p:ext uri="{BB962C8B-B14F-4D97-AF65-F5344CB8AC3E}">
        <p14:creationId xmlns:p14="http://schemas.microsoft.com/office/powerpoint/2010/main" val="2086396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88139988-8893-3F30-F0CB-6E9D7BA03EA1}"/>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2D1D04E9-CA68-B934-242B-927A283DCD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7FE64DB7-5CF5-AE57-AB08-01028F35C3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The learning stage builds deep understanding of effective leadership behaviours through the book, Everyone Succeeds: 54 Leadership Behaviours to Transform Your School. Each behaviour is explored through research, practical examples, and insights drawn from real school and organisational contexts. The book shows what effective leadership looks like in day-to-day practice and helps leaders recognise the habits and decisions that make the greatest difference.</a:t>
            </a:r>
          </a:p>
        </p:txBody>
      </p:sp>
    </p:spTree>
    <p:extLst>
      <p:ext uri="{BB962C8B-B14F-4D97-AF65-F5344CB8AC3E}">
        <p14:creationId xmlns:p14="http://schemas.microsoft.com/office/powerpoint/2010/main" val="2803369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FF71114-8B4C-29CA-6878-0DBC30FC4629}"/>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59146BF2-6555-9B35-015D-EEDAA32025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00637CA9-554D-C53E-9747-D470E32297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The learning stage builds deep understanding of effective leadership behaviours through the book, Everyone Succeeds: 54 Leadership Behaviours to Transform Your School. Each behaviour is explored through research, practical examples, and insights drawn from real school and organisational contexts. The book shows what effective leadership looks like in day-to-day practice and helps leaders recognise the habits and decisions that make the greatest difference.</a:t>
            </a:r>
          </a:p>
        </p:txBody>
      </p:sp>
    </p:spTree>
    <p:extLst>
      <p:ext uri="{BB962C8B-B14F-4D97-AF65-F5344CB8AC3E}">
        <p14:creationId xmlns:p14="http://schemas.microsoft.com/office/powerpoint/2010/main" val="1363426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A1CBC4AE-7220-F7A2-EF9D-A4E51C662FA2}"/>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32D5C116-9DA7-4A26-F83A-CF024C4A00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523EEADC-D8A8-4E63-5E6D-854A3E192F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kern="1200" dirty="0">
                <a:solidFill>
                  <a:schemeClr val="tx1"/>
                </a:solidFill>
                <a:effectLst/>
                <a:latin typeface="+mn-lt"/>
                <a:ea typeface="+mn-ea"/>
                <a:cs typeface="+mn-cs"/>
              </a:rPr>
              <a:t>These discussion questions will now enable you to share the scenario that you are faced with, which can be viewed through the lens of this leadership behaviour. </a:t>
            </a:r>
          </a:p>
        </p:txBody>
      </p:sp>
    </p:spTree>
    <p:extLst>
      <p:ext uri="{BB962C8B-B14F-4D97-AF65-F5344CB8AC3E}">
        <p14:creationId xmlns:p14="http://schemas.microsoft.com/office/powerpoint/2010/main" val="4277248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F9D468E7-F545-CE53-D70E-0C0146C4A437}"/>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07F3BB97-F8DF-A539-3CD7-A7BF0E5BBA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273DF037-400C-3105-D5A1-FCEAAC2D7A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Reflection is supported through the Everyone Succeeds Workbook. The workbook provides structured reflection prompts, practical tasks, and planning activities that help leaders make sense of each behaviour in their own setting. It supports deliberate thinking, clarity of focus, and the transition from understanding to purposeful action.</a:t>
            </a:r>
            <a:endParaRPr lang="en-GB" b="0" dirty="0">
              <a:effectLst/>
            </a:endParaRPr>
          </a:p>
        </p:txBody>
      </p:sp>
    </p:spTree>
    <p:extLst>
      <p:ext uri="{BB962C8B-B14F-4D97-AF65-F5344CB8AC3E}">
        <p14:creationId xmlns:p14="http://schemas.microsoft.com/office/powerpoint/2010/main" val="3432483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3ADD8417-B4D6-1701-776E-7934190667D7}"/>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C5769402-4AE9-DB31-BA48-CD6ADDBF7D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E2AB3AC8-0B54-3202-BB7D-B2D9774C12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b="0" kern="1200" dirty="0">
                <a:solidFill>
                  <a:schemeClr val="tx1"/>
                </a:solidFill>
                <a:effectLst/>
                <a:latin typeface="+mn-lt"/>
                <a:ea typeface="+mn-ea"/>
                <a:cs typeface="+mn-cs"/>
              </a:rPr>
              <a:t>Use the workbook to consider this leadership behaviour and how it is used in action. What are the steps to implementation and different scenarios where it has been effective? It is important for you to watch out for the different situations that may derail the implementation of this leadership behaviour. It is important to consider the three reflective questions. Time can then be taken to consider the actions for personal growth as well as supporting the growth of others. </a:t>
            </a:r>
          </a:p>
        </p:txBody>
      </p:sp>
    </p:spTree>
    <p:extLst>
      <p:ext uri="{BB962C8B-B14F-4D97-AF65-F5344CB8AC3E}">
        <p14:creationId xmlns:p14="http://schemas.microsoft.com/office/powerpoint/2010/main" val="3047566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CE207BD5-175F-126E-6EDD-236E0ABE9AAC}"/>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BFB82204-D326-F171-BB41-B4BE6A9088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63ABDA54-58F5-E290-BB31-CA6089D55E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Application is supported through the Leadership Toolkits. Each toolkit focuses on a specific leadership behaviour and presents realistic challenges, modelled examples, and structured prompts. Toolkits help leaders act with confidence in real situations and transfer learning into everyday leadership practice, particularly when facing complex or high-pressure moments.</a:t>
            </a:r>
            <a:endParaRPr lang="en-GB" b="0" dirty="0">
              <a:effectLst/>
            </a:endParaRPr>
          </a:p>
        </p:txBody>
      </p:sp>
    </p:spTree>
    <p:extLst>
      <p:ext uri="{BB962C8B-B14F-4D97-AF65-F5344CB8AC3E}">
        <p14:creationId xmlns:p14="http://schemas.microsoft.com/office/powerpoint/2010/main" val="20037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5CA21C31-F338-4F72-C51D-A7CEF303A6C2}"/>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5ADCBBCD-4A1D-0174-8DDA-6A1A2815C7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593291B5-2512-C978-9D0B-B4717E156B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Decades of research show that leadership matters. Leithwood and colleagues’ work is often summarised as leadership being second only to classroom teaching in its influence on pupil learning. Large scale meta analytic studies, including the Balanced Leadership work, show an average effect size of around 0.25, which is educationally meaningful. These effects are mainly indirect but robust. Leadership shapes teaching quality, culture, and the conditions in which staff work. Importantly, research comparing leadership approaches shows that leaders who focus on teaching quality and professional learning have a stronger impact than those who rely mainly on vision or charisma. This is why leadership development is a core improvement lever, not a peripheral one.</a:t>
            </a:r>
          </a:p>
        </p:txBody>
      </p:sp>
    </p:spTree>
    <p:extLst>
      <p:ext uri="{BB962C8B-B14F-4D97-AF65-F5344CB8AC3E}">
        <p14:creationId xmlns:p14="http://schemas.microsoft.com/office/powerpoint/2010/main" val="2750587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6D833E6D-473E-FB4F-4081-B12FE6E36AEB}"/>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010D8C1C-F988-4D38-A456-5BEC76DEF5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75C05D46-1F29-7E7F-D64B-E81990498F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b="0" kern="1200" dirty="0">
                <a:solidFill>
                  <a:schemeClr val="tx1"/>
                </a:solidFill>
                <a:effectLst/>
                <a:latin typeface="+mn-lt"/>
                <a:ea typeface="+mn-ea"/>
                <a:cs typeface="+mn-cs"/>
              </a:rPr>
              <a:t>This is a completed toolkit example which will hopefully give you an insight into how another leader has utilised this toolkit and applied it to their own leadership scenario</a:t>
            </a:r>
          </a:p>
        </p:txBody>
      </p:sp>
    </p:spTree>
    <p:extLst>
      <p:ext uri="{BB962C8B-B14F-4D97-AF65-F5344CB8AC3E}">
        <p14:creationId xmlns:p14="http://schemas.microsoft.com/office/powerpoint/2010/main" val="624840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B3B92FE5-ED92-E144-AEB7-CDED32AE6D5E}"/>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BC695D42-0E20-EB0A-6EB2-22336A43F4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D8753494-7467-9A94-A852-73FDC142B3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You will now have time to work on your own toolkit taken from the Everyone Succeeds website. It is important to consider all of the aspects in the toolkit and how you will apply it to your own leadership scenario. </a:t>
            </a:r>
          </a:p>
        </p:txBody>
      </p:sp>
    </p:spTree>
    <p:extLst>
      <p:ext uri="{BB962C8B-B14F-4D97-AF65-F5344CB8AC3E}">
        <p14:creationId xmlns:p14="http://schemas.microsoft.com/office/powerpoint/2010/main" val="473696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674465A-659D-0F7F-2BF9-0226AC47CB62}"/>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B6111764-B4D7-A319-031A-21D68B15E8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5EB31668-21CA-35D1-7AF7-717B6664E5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The coach and practise stage focuses on strengthening behaviours over time. The Coach and Practise Frameworks provide clear action steps, focused reflection questions, and opportunities to deliberately rehearse leadership behaviours. They can be used individually, with a coach, or alongside colleagues to support habit formation and consistency. Today you will be doing it on your own and then having an opportunity to practice with somebody else. You will also get feedback on your practice, which will help improve your rollout script. </a:t>
            </a:r>
            <a:endParaRPr lang="en-GB" b="0" dirty="0">
              <a:effectLst/>
            </a:endParaRPr>
          </a:p>
        </p:txBody>
      </p:sp>
    </p:spTree>
    <p:extLst>
      <p:ext uri="{BB962C8B-B14F-4D97-AF65-F5344CB8AC3E}">
        <p14:creationId xmlns:p14="http://schemas.microsoft.com/office/powerpoint/2010/main" val="310655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9697446-64DF-754A-C24E-791D25C2BCDD}"/>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F3C97B77-5088-45F2-065D-F1D4AED27F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F9E57B9F-B6D4-7160-E820-6870CCE660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The coach and practise stage focuses on strengthening behaviours over time. The Coach and Practise Frameworks provide clear action steps, focused reflection questions, and opportunities to deliberately rehearse leadership behaviours. They can be used individually, with a coach, or alongside colleagues to support habit formation and consistency. Today you will be doing it on your own and then having an opportunity to practice with somebody else. You will also get feedback on your practice, which will help improve your rollout script. </a:t>
            </a:r>
            <a:endParaRPr lang="en-GB" b="0" dirty="0">
              <a:effectLst/>
            </a:endParaRPr>
          </a:p>
        </p:txBody>
      </p:sp>
    </p:spTree>
    <p:extLst>
      <p:ext uri="{BB962C8B-B14F-4D97-AF65-F5344CB8AC3E}">
        <p14:creationId xmlns:p14="http://schemas.microsoft.com/office/powerpoint/2010/main" val="367752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7C7DAF9-DCF4-4E71-0EC2-90900C442F66}"/>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8813A82A-B05C-5989-4217-CA3380C278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155D297F-665E-B1BE-6327-08E5328460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b="0" dirty="0">
                <a:effectLst/>
              </a:rPr>
              <a:t>When thinking about how you will implement your toolkit, it is important to consider these key questions when developing your script for the practice. </a:t>
            </a:r>
          </a:p>
        </p:txBody>
      </p:sp>
    </p:spTree>
    <p:extLst>
      <p:ext uri="{BB962C8B-B14F-4D97-AF65-F5344CB8AC3E}">
        <p14:creationId xmlns:p14="http://schemas.microsoft.com/office/powerpoint/2010/main" val="3648219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D082FCCF-5E5B-5B6A-E20B-F6EC4EA75810}"/>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C1EEC20F-5880-13D6-66B1-AEE5DE3F1D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86546EFE-EE1D-1599-11FC-C0CF2184F6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b="0" dirty="0">
                <a:effectLst/>
              </a:rPr>
              <a:t>This is the section of the practice that we will be focusing on today. </a:t>
            </a:r>
          </a:p>
        </p:txBody>
      </p:sp>
    </p:spTree>
    <p:extLst>
      <p:ext uri="{BB962C8B-B14F-4D97-AF65-F5344CB8AC3E}">
        <p14:creationId xmlns:p14="http://schemas.microsoft.com/office/powerpoint/2010/main" val="1530131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D88486C6-0972-42AD-94B1-8B26998C188B}"/>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51C2FCEF-B0BE-6F1E-5277-94FF0F59B1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268C7FF3-6159-B4EF-B268-AE2E8AF990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886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13152962-454B-81D1-DF98-539D694BD812}"/>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C508CD70-831B-7577-76BD-587D14B11C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DAF9BE1B-0DBD-3BEC-A07D-802D9C5AE7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Planning is supported through the 90 Day Leadership Planner. Leaders identify a challenge they can influence, set a clear goal, and define the Lead Measures and Key Results that will drive improvement. The planner supports focus, accountability, and reflection through 30, 60, and 90 day checkpoints, helping leaders move from intention to impact.</a:t>
            </a:r>
            <a:endParaRPr lang="en-GB" b="0" dirty="0">
              <a:effectLst/>
            </a:endParaRPr>
          </a:p>
        </p:txBody>
      </p:sp>
    </p:spTree>
    <p:extLst>
      <p:ext uri="{BB962C8B-B14F-4D97-AF65-F5344CB8AC3E}">
        <p14:creationId xmlns:p14="http://schemas.microsoft.com/office/powerpoint/2010/main" val="1534467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84D66D21-0561-3891-14F0-8D076B6AFDDE}"/>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0BD6302A-3060-1066-AABE-D17E61ACF1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D99AF8A7-2F28-5388-FDF8-D6DB560BA1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The final stage focuses on applying learning to real leadership situations through the Scenario Finder. This resource includes over 50 realistic leadership scenarios, each mapped to relevant behaviours. Leaders use these scenarios to practise decision-making, prepare for challenging moments, and build confidence in responding consistently across their school or trust.</a:t>
            </a:r>
            <a:endParaRPr lang="en-GB" b="0" dirty="0">
              <a:effectLst/>
            </a:endParaRPr>
          </a:p>
        </p:txBody>
      </p:sp>
    </p:spTree>
    <p:extLst>
      <p:ext uri="{BB962C8B-B14F-4D97-AF65-F5344CB8AC3E}">
        <p14:creationId xmlns:p14="http://schemas.microsoft.com/office/powerpoint/2010/main" val="327349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0C066CB-BF78-38A8-672F-34BB319CA1EC}"/>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7B569DA4-FCE1-4996-DB6F-F8498345BF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40292886-084B-0C75-91BA-A68D02BBEA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Leaders influence outcomes by shaping what teachers believe, how they work, and the systems they operate within. Leadership effects are systemic, not symbolic.</a:t>
            </a:r>
          </a:p>
          <a:p>
            <a:endParaRPr lang="en-GB" dirty="0"/>
          </a:p>
        </p:txBody>
      </p:sp>
    </p:spTree>
    <p:extLst>
      <p:ext uri="{BB962C8B-B14F-4D97-AF65-F5344CB8AC3E}">
        <p14:creationId xmlns:p14="http://schemas.microsoft.com/office/powerpoint/2010/main" val="212169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C1ED0471-0D3C-EC5F-8C1F-E553D6260835}"/>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A77365D5-E096-BD9E-99C9-E686596D64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35B5403C-D517-24D1-6414-220E84DDF5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Leaders influence outcomes by shaping what teachers believe, how they work, and the systems they operate within. Leadership effects are systemic, not symbolic.</a:t>
            </a:r>
          </a:p>
          <a:p>
            <a:endParaRPr lang="en-GB" dirty="0"/>
          </a:p>
        </p:txBody>
      </p:sp>
    </p:spTree>
    <p:extLst>
      <p:ext uri="{BB962C8B-B14F-4D97-AF65-F5344CB8AC3E}">
        <p14:creationId xmlns:p14="http://schemas.microsoft.com/office/powerpoint/2010/main" val="395472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599BBCA9-C39A-D544-8567-7C7364C42806}"/>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370CFAE0-3328-BDDD-E737-19BCFA1EFC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D4694706-E4D7-9189-94FE-D5C7D8EA5F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Despite strong evidence that leadership matters, the profession has struggled to specify exactly what leaders should do differently in practice. Hallinger and Heck described this as the black box of leadership, where impact is observed but the behaviours that produce it are less clearly defined. More recent reviews reinforce this point, noting a lack of specific, well defined actions that leaders can deliberately choose, practise, and improve. Broad leadership practices are not the same as actionable behaviours. This gap between research and practice is the core problem the framework addresses.</a:t>
            </a:r>
          </a:p>
        </p:txBody>
      </p:sp>
    </p:spTree>
    <p:extLst>
      <p:ext uri="{BB962C8B-B14F-4D97-AF65-F5344CB8AC3E}">
        <p14:creationId xmlns:p14="http://schemas.microsoft.com/office/powerpoint/2010/main" val="3125435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5D528FAD-9DC0-2D07-632E-0BBF40E6C43B}"/>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2813FE6C-1947-666B-A94D-C47BE67D8E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7F0F4050-092F-F4B8-63BD-7E368A23F1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Codification is the process of naming, defining, and sequencing behaviours so they can be practised, coached, and refined. It does not remove judgment or reduce leadership to a checklist. Instead, it reduces reliance on intuition alone and makes expert judgment more repeatable. By focusing on observable actions, codification improves consistency without enforcing uniformity. Without codification, excellence remains locked inside individuals. With it, improvement becomes more reliable across teams and across time.</a:t>
            </a:r>
          </a:p>
        </p:txBody>
      </p:sp>
    </p:spTree>
    <p:extLst>
      <p:ext uri="{BB962C8B-B14F-4D97-AF65-F5344CB8AC3E}">
        <p14:creationId xmlns:p14="http://schemas.microsoft.com/office/powerpoint/2010/main" val="1527971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ED65811-FC01-C8E1-CC9E-0DE0FF2754E9}"/>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B0EC1639-3B07-739D-C17B-D37D188862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672215E0-97E9-B83F-4E79-861356510C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As a profession, we are already familiar with codification through teaching. </a:t>
            </a:r>
            <a:r>
              <a:rPr lang="en-GB" dirty="0" err="1"/>
              <a:t>Lemov</a:t>
            </a:r>
            <a:r>
              <a:rPr lang="en-GB" dirty="0"/>
              <a:t> did not invent great teaching. He captured and codified what effective teachers were already doing, making those practices visible, discussable, and improvable. That clarity helped teachers practise deliberately and improve more quickly. Everyone Succeeds applies the same discipline to leadership, capturing what already works and giving leaders the same level of clarity and precision.</a:t>
            </a:r>
          </a:p>
        </p:txBody>
      </p:sp>
    </p:spTree>
    <p:extLst>
      <p:ext uri="{BB962C8B-B14F-4D97-AF65-F5344CB8AC3E}">
        <p14:creationId xmlns:p14="http://schemas.microsoft.com/office/powerpoint/2010/main" val="391593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8434F2EB-2C58-92F5-29FA-96658D70E2AC}"/>
            </a:ext>
          </a:extLst>
        </p:cNvPr>
        <p:cNvGrpSpPr/>
        <p:nvPr/>
      </p:nvGrpSpPr>
      <p:grpSpPr>
        <a:xfrm>
          <a:off x="0" y="0"/>
          <a:ext cx="0" cy="0"/>
          <a:chOff x="0" y="0"/>
          <a:chExt cx="0" cy="0"/>
        </a:xfrm>
      </p:grpSpPr>
      <p:sp>
        <p:nvSpPr>
          <p:cNvPr id="51" name="Google Shape;51;g37f24bc2432_0_9:notes">
            <a:extLst>
              <a:ext uri="{FF2B5EF4-FFF2-40B4-BE49-F238E27FC236}">
                <a16:creationId xmlns:a16="http://schemas.microsoft.com/office/drawing/2014/main" id="{9E6D9E59-7DD3-56F4-97CA-2AC77D65C4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g37f24bc2432_0_9:notes">
            <a:extLst>
              <a:ext uri="{FF2B5EF4-FFF2-40B4-BE49-F238E27FC236}">
                <a16:creationId xmlns:a16="http://schemas.microsoft.com/office/drawing/2014/main" id="{4E7C65BF-8C20-0718-A202-F9CFA4383F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Everyone Succeeds is a codified, behaviour-based leadership framework grounded in research and close observation of effective school leaders. It focuses on what leaders actually do, not just what they believe or intend. It is not a one-off programme, not dependent on personality or style, and not an additional initiative layered on top. It is designed to support long-term leadership growth by making development practical, actionable, and sustainable.</a:t>
            </a:r>
          </a:p>
        </p:txBody>
      </p:sp>
    </p:spTree>
    <p:extLst>
      <p:ext uri="{BB962C8B-B14F-4D97-AF65-F5344CB8AC3E}">
        <p14:creationId xmlns:p14="http://schemas.microsoft.com/office/powerpoint/2010/main" val="125717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E833-F13D-A3D7-9CFB-4D285487E2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F78A8C4-9451-9577-1E11-2F22006F4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75A7773-827A-B7D6-CE83-E428F612A8D3}"/>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5" name="Footer Placeholder 4">
            <a:extLst>
              <a:ext uri="{FF2B5EF4-FFF2-40B4-BE49-F238E27FC236}">
                <a16:creationId xmlns:a16="http://schemas.microsoft.com/office/drawing/2014/main" id="{9D8F9AA9-19D7-8C1B-460F-6FA2545C2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AEDA6-B514-3711-0F66-610C5BDEC9C0}"/>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400764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CD3BD-56F4-D1B0-094C-D946AB1C779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699D71-795B-4388-46B1-D648113340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E878A9-A44A-6FEC-0892-751C5763D457}"/>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5" name="Footer Placeholder 4">
            <a:extLst>
              <a:ext uri="{FF2B5EF4-FFF2-40B4-BE49-F238E27FC236}">
                <a16:creationId xmlns:a16="http://schemas.microsoft.com/office/drawing/2014/main" id="{C427A38A-B79E-E291-3700-B95C0BA08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BFF-F462-A90A-2031-EB4000BA03F9}"/>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155010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BE042B-3635-4437-A778-70F8FA1F0E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D9FAAEF-1481-C583-42BC-1AD7E1613F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A2D110-CCE4-0D8D-BFB8-4D239AE37FA6}"/>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5" name="Footer Placeholder 4">
            <a:extLst>
              <a:ext uri="{FF2B5EF4-FFF2-40B4-BE49-F238E27FC236}">
                <a16:creationId xmlns:a16="http://schemas.microsoft.com/office/drawing/2014/main" id="{F45FB09D-3C47-32F2-503D-0480B195B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33DB-BA13-38BF-2253-8CF89837F486}"/>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3123352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8678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7949-D126-6C63-C9FE-0087A43B3F3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3048F8-4055-7B37-3E1A-ADC5D71939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9457CF-DADF-AC14-0FD2-5BC071C46CA5}"/>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5" name="Footer Placeholder 4">
            <a:extLst>
              <a:ext uri="{FF2B5EF4-FFF2-40B4-BE49-F238E27FC236}">
                <a16:creationId xmlns:a16="http://schemas.microsoft.com/office/drawing/2014/main" id="{E023F0AE-BA90-54EA-5D0C-772B3BF0C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36063-AD78-6C99-4B2E-39C709DF759D}"/>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375245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79E7-C977-58E2-44EB-E5650D98331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E317D19-15E3-99A9-E130-6468052966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4CECA0C-E805-FC42-A6B3-C4AB49FB09C3}"/>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5" name="Footer Placeholder 4">
            <a:extLst>
              <a:ext uri="{FF2B5EF4-FFF2-40B4-BE49-F238E27FC236}">
                <a16:creationId xmlns:a16="http://schemas.microsoft.com/office/drawing/2014/main" id="{01B53C71-BEAC-10FF-2814-582B31929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45E1C-B592-7FAD-D707-444C787ADEBF}"/>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112303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89D-5C29-5FE5-63E2-62082F0FB9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BCFB559-645C-A4CE-E3EB-3C2D100CBE4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9CCBA3E-62B8-5CDA-7914-B1AB4FDE684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D4B58F-A4F2-7A97-7A96-4DFF0DE53FBA}"/>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6" name="Footer Placeholder 5">
            <a:extLst>
              <a:ext uri="{FF2B5EF4-FFF2-40B4-BE49-F238E27FC236}">
                <a16:creationId xmlns:a16="http://schemas.microsoft.com/office/drawing/2014/main" id="{D5E5DDA8-4592-C63D-715C-FFA2361B4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1D1D0-2D4D-5B4A-0F9D-DD151180146E}"/>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422517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29DD-8C43-3D68-F2E9-0A2006313E6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2BEA8D9-BFA2-60DB-41CF-FA30035E3B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321DB9C-F05C-2852-E897-93AA7BE9047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7F27081-80C3-749A-39A4-B90959909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5E32E0A-6F8B-8A65-0677-13387DE894B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1EE55F4-B213-D290-042B-229715622A40}"/>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8" name="Footer Placeholder 7">
            <a:extLst>
              <a:ext uri="{FF2B5EF4-FFF2-40B4-BE49-F238E27FC236}">
                <a16:creationId xmlns:a16="http://schemas.microsoft.com/office/drawing/2014/main" id="{4A20BDAB-7849-F203-95E5-5256C490F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38346B-69B8-8020-0593-C9EB09D6DCA5}"/>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217395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90CB-50E1-B3DC-4A1C-5785A821BC1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3B9EE3-5594-2309-004A-8C1AD64AC277}"/>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4" name="Footer Placeholder 3">
            <a:extLst>
              <a:ext uri="{FF2B5EF4-FFF2-40B4-BE49-F238E27FC236}">
                <a16:creationId xmlns:a16="http://schemas.microsoft.com/office/drawing/2014/main" id="{610A5216-8D70-C2A6-8B0C-73B56B222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5A8625-5707-5E6E-218B-6CCD1AE066D7}"/>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378442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F7001E-453B-2062-8E7A-ED80881CD00D}"/>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3" name="Footer Placeholder 2">
            <a:extLst>
              <a:ext uri="{FF2B5EF4-FFF2-40B4-BE49-F238E27FC236}">
                <a16:creationId xmlns:a16="http://schemas.microsoft.com/office/drawing/2014/main" id="{7D9E3A67-33EF-8717-18BF-55C0E7D83A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284461-8B5F-86E9-F16D-296F904838CD}"/>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190127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D2EA-4609-D7CD-064F-FB9FAD8DCE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A589435-ACC2-7D1B-727B-DAF19038E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61E522D-3008-F1C7-7DF4-5785C9800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B055BB-5AE7-C0A7-1402-04AFF0CAEBD9}"/>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6" name="Footer Placeholder 5">
            <a:extLst>
              <a:ext uri="{FF2B5EF4-FFF2-40B4-BE49-F238E27FC236}">
                <a16:creationId xmlns:a16="http://schemas.microsoft.com/office/drawing/2014/main" id="{F2B1E9AB-46FD-3151-595D-28F9D3DF3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1FC72-1193-3E8E-55B0-42073E8DF7DE}"/>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56647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08A8-8349-95A7-1080-394E46BBF2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B537C8C-0FEC-36AE-4712-BDCEC036E5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00FCDF-A8CA-E6F1-6DC2-5C6511AF88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D2651B2-A920-C3C9-0C1F-7BFA255D56DE}"/>
              </a:ext>
            </a:extLst>
          </p:cNvPr>
          <p:cNvSpPr>
            <a:spLocks noGrp="1"/>
          </p:cNvSpPr>
          <p:nvPr>
            <p:ph type="dt" sz="half" idx="10"/>
          </p:nvPr>
        </p:nvSpPr>
        <p:spPr/>
        <p:txBody>
          <a:bodyPr/>
          <a:lstStyle/>
          <a:p>
            <a:fld id="{66EE498F-F752-1E4B-A3B3-8EF47C4C6295}" type="datetimeFigureOut">
              <a:rPr lang="en-US" smtClean="0"/>
              <a:t>3/12/26</a:t>
            </a:fld>
            <a:endParaRPr lang="en-US"/>
          </a:p>
        </p:txBody>
      </p:sp>
      <p:sp>
        <p:nvSpPr>
          <p:cNvPr id="6" name="Footer Placeholder 5">
            <a:extLst>
              <a:ext uri="{FF2B5EF4-FFF2-40B4-BE49-F238E27FC236}">
                <a16:creationId xmlns:a16="http://schemas.microsoft.com/office/drawing/2014/main" id="{0F138B93-75B3-B8CA-64A0-C18D03B242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05BBE-A6FD-1513-3C7A-85CB4D244D5F}"/>
              </a:ext>
            </a:extLst>
          </p:cNvPr>
          <p:cNvSpPr>
            <a:spLocks noGrp="1"/>
          </p:cNvSpPr>
          <p:nvPr>
            <p:ph type="sldNum" sz="quarter" idx="12"/>
          </p:nvPr>
        </p:nvSpPr>
        <p:spPr/>
        <p:txBody>
          <a:bodyPr/>
          <a:lstStyle/>
          <a:p>
            <a:fld id="{94429120-1B3B-B54A-A73E-B87E353F23B7}" type="slidenum">
              <a:rPr lang="en-US" smtClean="0"/>
              <a:t>‹#›</a:t>
            </a:fld>
            <a:endParaRPr lang="en-US"/>
          </a:p>
        </p:txBody>
      </p:sp>
    </p:spTree>
    <p:extLst>
      <p:ext uri="{BB962C8B-B14F-4D97-AF65-F5344CB8AC3E}">
        <p14:creationId xmlns:p14="http://schemas.microsoft.com/office/powerpoint/2010/main" val="3752291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86C9C-389A-FCA7-8B07-779B572E9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C8F6E9-BCEB-14D6-644A-A7FF06042D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A73E4B-C6A6-0B4C-A197-5E38B4F5BA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EE498F-F752-1E4B-A3B3-8EF47C4C6295}" type="datetimeFigureOut">
              <a:rPr lang="en-US" smtClean="0"/>
              <a:t>3/12/26</a:t>
            </a:fld>
            <a:endParaRPr lang="en-US"/>
          </a:p>
        </p:txBody>
      </p:sp>
      <p:sp>
        <p:nvSpPr>
          <p:cNvPr id="5" name="Footer Placeholder 4">
            <a:extLst>
              <a:ext uri="{FF2B5EF4-FFF2-40B4-BE49-F238E27FC236}">
                <a16:creationId xmlns:a16="http://schemas.microsoft.com/office/drawing/2014/main" id="{BFEBEC1E-4AD9-DA07-2FE8-C94AC460E3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29562F-F26F-5D75-4884-372E1BADDB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429120-1B3B-B54A-A73E-B87E353F23B7}" type="slidenum">
              <a:rPr lang="en-US" smtClean="0"/>
              <a:t>‹#›</a:t>
            </a:fld>
            <a:endParaRPr lang="en-US"/>
          </a:p>
        </p:txBody>
      </p:sp>
    </p:spTree>
    <p:extLst>
      <p:ext uri="{BB962C8B-B14F-4D97-AF65-F5344CB8AC3E}">
        <p14:creationId xmlns:p14="http://schemas.microsoft.com/office/powerpoint/2010/main" val="2081558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jp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jp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FC411CD5-0246-5127-948B-35E4951C1F21}"/>
              </a:ext>
            </a:extLst>
          </p:cNvPr>
          <p:cNvPicPr>
            <a:picLocks noChangeAspect="1"/>
          </p:cNvPicPr>
          <p:nvPr/>
        </p:nvPicPr>
        <p:blipFill>
          <a:blip r:embed="rId3"/>
          <a:stretch>
            <a:fillRect/>
          </a:stretch>
        </p:blipFill>
        <p:spPr>
          <a:xfrm>
            <a:off x="0" y="375779"/>
            <a:ext cx="12196838" cy="61127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7A74BEBB-E609-B6E5-759D-BC9A32050C06}"/>
            </a:ext>
          </a:extLst>
        </p:cNvPr>
        <p:cNvGrpSpPr/>
        <p:nvPr/>
      </p:nvGrpSpPr>
      <p:grpSpPr>
        <a:xfrm>
          <a:off x="0" y="0"/>
          <a:ext cx="0" cy="0"/>
          <a:chOff x="0" y="0"/>
          <a:chExt cx="0" cy="0"/>
        </a:xfrm>
      </p:grpSpPr>
      <p:pic>
        <p:nvPicPr>
          <p:cNvPr id="21" name="Google Shape;59;p14" title="Screenshot 2025-09-15 at 10.13.45.png">
            <a:extLst>
              <a:ext uri="{FF2B5EF4-FFF2-40B4-BE49-F238E27FC236}">
                <a16:creationId xmlns:a16="http://schemas.microsoft.com/office/drawing/2014/main" id="{08D5196D-9C0E-ECAC-21DA-FC27F7BBDD5A}"/>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C0277FDF-D316-0322-B189-7C92A2327A47}"/>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D630EC14-CEFA-674F-8D2E-8E4AAA2A08B6}"/>
              </a:ext>
            </a:extLst>
          </p:cNvPr>
          <p:cNvGrpSpPr/>
          <p:nvPr/>
        </p:nvGrpSpPr>
        <p:grpSpPr>
          <a:xfrm>
            <a:off x="963384" y="254790"/>
            <a:ext cx="10265231" cy="876300"/>
            <a:chOff x="2864756" y="481182"/>
            <a:chExt cx="6462487" cy="876300"/>
          </a:xfrm>
        </p:grpSpPr>
        <p:pic>
          <p:nvPicPr>
            <p:cNvPr id="9" name="Picture 8">
              <a:extLst>
                <a:ext uri="{FF2B5EF4-FFF2-40B4-BE49-F238E27FC236}">
                  <a16:creationId xmlns:a16="http://schemas.microsoft.com/office/drawing/2014/main" id="{EFDBF49C-00AC-A6E4-8618-0CF8839578FE}"/>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C667D98F-C5AF-90A5-D21C-71BCB1211472}"/>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54 leadership behaviours</a:t>
              </a:r>
            </a:p>
          </p:txBody>
        </p:sp>
      </p:grpSp>
      <p:pic>
        <p:nvPicPr>
          <p:cNvPr id="4" name="Picture 3">
            <a:extLst>
              <a:ext uri="{FF2B5EF4-FFF2-40B4-BE49-F238E27FC236}">
                <a16:creationId xmlns:a16="http://schemas.microsoft.com/office/drawing/2014/main" id="{9B459825-B1C3-4845-773B-C10BD72E17D9}"/>
              </a:ext>
            </a:extLst>
          </p:cNvPr>
          <p:cNvPicPr>
            <a:picLocks noChangeAspect="1"/>
          </p:cNvPicPr>
          <p:nvPr/>
        </p:nvPicPr>
        <p:blipFill>
          <a:blip r:embed="rId6"/>
          <a:stretch>
            <a:fillRect/>
          </a:stretch>
        </p:blipFill>
        <p:spPr>
          <a:xfrm>
            <a:off x="3318764" y="1131090"/>
            <a:ext cx="5721626" cy="5721626"/>
          </a:xfrm>
          <a:prstGeom prst="rect">
            <a:avLst/>
          </a:prstGeom>
        </p:spPr>
      </p:pic>
    </p:spTree>
    <p:extLst>
      <p:ext uri="{BB962C8B-B14F-4D97-AF65-F5344CB8AC3E}">
        <p14:creationId xmlns:p14="http://schemas.microsoft.com/office/powerpoint/2010/main" val="2433725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CD06A8FE-D9CA-E8B9-BA9B-9BE743A09726}"/>
            </a:ext>
          </a:extLst>
        </p:cNvPr>
        <p:cNvGrpSpPr/>
        <p:nvPr/>
      </p:nvGrpSpPr>
      <p:grpSpPr>
        <a:xfrm>
          <a:off x="0" y="0"/>
          <a:ext cx="0" cy="0"/>
          <a:chOff x="0" y="0"/>
          <a:chExt cx="0" cy="0"/>
        </a:xfrm>
      </p:grpSpPr>
      <p:pic>
        <p:nvPicPr>
          <p:cNvPr id="21" name="Google Shape;59;p14" title="Screenshot 2025-09-15 at 10.13.45.png">
            <a:extLst>
              <a:ext uri="{FF2B5EF4-FFF2-40B4-BE49-F238E27FC236}">
                <a16:creationId xmlns:a16="http://schemas.microsoft.com/office/drawing/2014/main" id="{4120A3B0-EBB6-DAF5-B588-9839B1B3AEF1}"/>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0D9778EA-12D0-5405-E33E-1C628B5DE155}"/>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9AB6851B-9382-8187-99D3-07DDE004BD79}"/>
              </a:ext>
            </a:extLst>
          </p:cNvPr>
          <p:cNvGrpSpPr/>
          <p:nvPr/>
        </p:nvGrpSpPr>
        <p:grpSpPr>
          <a:xfrm>
            <a:off x="963384" y="254790"/>
            <a:ext cx="10265231" cy="876300"/>
            <a:chOff x="2864756" y="481182"/>
            <a:chExt cx="6462487" cy="876300"/>
          </a:xfrm>
        </p:grpSpPr>
        <p:pic>
          <p:nvPicPr>
            <p:cNvPr id="9" name="Picture 8">
              <a:extLst>
                <a:ext uri="{FF2B5EF4-FFF2-40B4-BE49-F238E27FC236}">
                  <a16:creationId xmlns:a16="http://schemas.microsoft.com/office/drawing/2014/main" id="{9F8E2797-24D7-3F4C-4C24-58B9F7AFD854}"/>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56C4E2D9-87F3-B430-8177-55DCAF171A82}"/>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The five leadership domains</a:t>
              </a:r>
            </a:p>
          </p:txBody>
        </p:sp>
      </p:grpSp>
      <p:pic>
        <p:nvPicPr>
          <p:cNvPr id="18" name="Picture 17">
            <a:extLst>
              <a:ext uri="{FF2B5EF4-FFF2-40B4-BE49-F238E27FC236}">
                <a16:creationId xmlns:a16="http://schemas.microsoft.com/office/drawing/2014/main" id="{60A0288D-2290-4FCC-4B27-0D44CA26DFC3}"/>
              </a:ext>
            </a:extLst>
          </p:cNvPr>
          <p:cNvPicPr>
            <a:picLocks noChangeAspect="1"/>
          </p:cNvPicPr>
          <p:nvPr/>
        </p:nvPicPr>
        <p:blipFill>
          <a:blip r:embed="rId6"/>
          <a:stretch>
            <a:fillRect/>
          </a:stretch>
        </p:blipFill>
        <p:spPr>
          <a:xfrm>
            <a:off x="1280886" y="1058611"/>
            <a:ext cx="5553206" cy="5553206"/>
          </a:xfrm>
          <a:prstGeom prst="rect">
            <a:avLst/>
          </a:prstGeom>
        </p:spPr>
      </p:pic>
      <p:pic>
        <p:nvPicPr>
          <p:cNvPr id="20" name="Picture 19">
            <a:extLst>
              <a:ext uri="{FF2B5EF4-FFF2-40B4-BE49-F238E27FC236}">
                <a16:creationId xmlns:a16="http://schemas.microsoft.com/office/drawing/2014/main" id="{421BCA4A-EFED-828F-5E95-8F3249AC53DA}"/>
              </a:ext>
            </a:extLst>
          </p:cNvPr>
          <p:cNvPicPr>
            <a:picLocks noChangeAspect="1"/>
          </p:cNvPicPr>
          <p:nvPr/>
        </p:nvPicPr>
        <p:blipFill>
          <a:blip r:embed="rId7"/>
          <a:srcRect l="63653" t="47629"/>
          <a:stretch>
            <a:fillRect/>
          </a:stretch>
        </p:blipFill>
        <p:spPr>
          <a:xfrm>
            <a:off x="7919380" y="2138428"/>
            <a:ext cx="2825082" cy="2713649"/>
          </a:xfrm>
          <a:prstGeom prst="rect">
            <a:avLst/>
          </a:prstGeom>
        </p:spPr>
      </p:pic>
    </p:spTree>
    <p:extLst>
      <p:ext uri="{BB962C8B-B14F-4D97-AF65-F5344CB8AC3E}">
        <p14:creationId xmlns:p14="http://schemas.microsoft.com/office/powerpoint/2010/main" val="3020934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FC9155D5-DF43-219E-3C92-499CCFF1287B}"/>
            </a:ext>
          </a:extLst>
        </p:cNvPr>
        <p:cNvGrpSpPr/>
        <p:nvPr/>
      </p:nvGrpSpPr>
      <p:grpSpPr>
        <a:xfrm>
          <a:off x="0" y="0"/>
          <a:ext cx="0" cy="0"/>
          <a:chOff x="0" y="0"/>
          <a:chExt cx="0" cy="0"/>
        </a:xfrm>
      </p:grpSpPr>
      <p:pic>
        <p:nvPicPr>
          <p:cNvPr id="21" name="Google Shape;59;p14" title="Screenshot 2025-09-15 at 10.13.45.png">
            <a:extLst>
              <a:ext uri="{FF2B5EF4-FFF2-40B4-BE49-F238E27FC236}">
                <a16:creationId xmlns:a16="http://schemas.microsoft.com/office/drawing/2014/main" id="{4F1602FF-CB92-5D6B-5B8D-DE5EE137436B}"/>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2C0AE31F-90A7-95EB-7A78-0B06F45146BF}"/>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42136F66-E88B-AE0E-F360-70012B41FDFA}"/>
              </a:ext>
            </a:extLst>
          </p:cNvPr>
          <p:cNvGrpSpPr/>
          <p:nvPr/>
        </p:nvGrpSpPr>
        <p:grpSpPr>
          <a:xfrm>
            <a:off x="963384" y="254790"/>
            <a:ext cx="10265231" cy="876300"/>
            <a:chOff x="2864756" y="481182"/>
            <a:chExt cx="6462487" cy="876300"/>
          </a:xfrm>
        </p:grpSpPr>
        <p:pic>
          <p:nvPicPr>
            <p:cNvPr id="9" name="Picture 8">
              <a:extLst>
                <a:ext uri="{FF2B5EF4-FFF2-40B4-BE49-F238E27FC236}">
                  <a16:creationId xmlns:a16="http://schemas.microsoft.com/office/drawing/2014/main" id="{9EBF03E7-D729-77D6-D166-1462F2070841}"/>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CBEF43AC-3C6E-B803-CD8F-49E58332E5DD}"/>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54 leadership behaviours</a:t>
              </a:r>
            </a:p>
          </p:txBody>
        </p:sp>
      </p:grpSp>
      <p:pic>
        <p:nvPicPr>
          <p:cNvPr id="4" name="Picture 3">
            <a:extLst>
              <a:ext uri="{FF2B5EF4-FFF2-40B4-BE49-F238E27FC236}">
                <a16:creationId xmlns:a16="http://schemas.microsoft.com/office/drawing/2014/main" id="{CE0B2B5F-C44F-ABC6-3248-0CA721FCB86A}"/>
              </a:ext>
            </a:extLst>
          </p:cNvPr>
          <p:cNvPicPr>
            <a:picLocks noChangeAspect="1"/>
          </p:cNvPicPr>
          <p:nvPr/>
        </p:nvPicPr>
        <p:blipFill>
          <a:blip r:embed="rId6"/>
          <a:stretch>
            <a:fillRect/>
          </a:stretch>
        </p:blipFill>
        <p:spPr>
          <a:xfrm>
            <a:off x="3318764" y="1131090"/>
            <a:ext cx="5721626" cy="5721626"/>
          </a:xfrm>
          <a:prstGeom prst="rect">
            <a:avLst/>
          </a:prstGeom>
        </p:spPr>
      </p:pic>
    </p:spTree>
    <p:extLst>
      <p:ext uri="{BB962C8B-B14F-4D97-AF65-F5344CB8AC3E}">
        <p14:creationId xmlns:p14="http://schemas.microsoft.com/office/powerpoint/2010/main" val="8213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782884" y="-2808033"/>
            <a:ext cx="6824041" cy="12440108"/>
          </a:xfrm>
          <a:custGeom>
            <a:avLst/>
            <a:gdLst/>
            <a:ahLst/>
            <a:cxnLst/>
            <a:rect l="l" t="t" r="r" b="b"/>
            <a:pathLst>
              <a:path w="13474955" h="18284540">
                <a:moveTo>
                  <a:pt x="0" y="0"/>
                </a:moveTo>
                <a:lnTo>
                  <a:pt x="13474956" y="0"/>
                </a:lnTo>
                <a:lnTo>
                  <a:pt x="13474956" y="18284541"/>
                </a:lnTo>
                <a:lnTo>
                  <a:pt x="0" y="18284541"/>
                </a:lnTo>
                <a:lnTo>
                  <a:pt x="0" y="0"/>
                </a:lnTo>
                <a:close/>
              </a:path>
            </a:pathLst>
          </a:custGeom>
          <a:blipFill>
            <a:blip r:embed="rId3"/>
            <a:stretch>
              <a:fillRect l="-5892" r="-257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3"/>
          <p:cNvGrpSpPr/>
          <p:nvPr/>
        </p:nvGrpSpPr>
        <p:grpSpPr>
          <a:xfrm>
            <a:off x="947406" y="236587"/>
            <a:ext cx="10494995" cy="1186912"/>
            <a:chOff x="0" y="0"/>
            <a:chExt cx="18514017" cy="2373823"/>
          </a:xfrm>
        </p:grpSpPr>
        <p:sp>
          <p:nvSpPr>
            <p:cNvPr id="4" name="Freeform 4"/>
            <p:cNvSpPr/>
            <p:nvPr/>
          </p:nvSpPr>
          <p:spPr>
            <a:xfrm>
              <a:off x="0" y="0"/>
              <a:ext cx="18514017" cy="1701929"/>
            </a:xfrm>
            <a:custGeom>
              <a:avLst/>
              <a:gdLst/>
              <a:ahLst/>
              <a:cxnLst/>
              <a:rect l="l" t="t" r="r" b="b"/>
              <a:pathLst>
                <a:path w="14846842" h="1701929">
                  <a:moveTo>
                    <a:pt x="0" y="0"/>
                  </a:moveTo>
                  <a:lnTo>
                    <a:pt x="14846842" y="0"/>
                  </a:lnTo>
                  <a:lnTo>
                    <a:pt x="14846842" y="1701929"/>
                  </a:lnTo>
                  <a:lnTo>
                    <a:pt x="0" y="1701929"/>
                  </a:lnTo>
                  <a:lnTo>
                    <a:pt x="0" y="0"/>
                  </a:lnTo>
                  <a:close/>
                </a:path>
              </a:pathLst>
            </a:custGeom>
            <a:blipFill>
              <a:blip>
                <a:extLst>
                  <a:ext uri="{96DAC541-7B7A-43D3-8B79-37D633B846F1}">
                    <asvg:svgBlip xmlns:asvg="http://schemas.microsoft.com/office/drawing/2016/SVG/main" r:embed="rId4"/>
                  </a:ext>
                </a:extLst>
              </a:blip>
              <a:stretch>
                <a:fillRect t="-29422" r="-1057" b="-90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5"/>
            <p:cNvSpPr txBox="1"/>
            <p:nvPr/>
          </p:nvSpPr>
          <p:spPr>
            <a:xfrm>
              <a:off x="0" y="415210"/>
              <a:ext cx="18514017" cy="1958613"/>
            </a:xfrm>
            <a:prstGeom prst="rect">
              <a:avLst/>
            </a:prstGeom>
          </p:spPr>
          <p:txBody>
            <a:bodyPr lIns="0" tIns="0" rIns="0" bIns="0" rtlCol="0" anchor="t">
              <a:spAutoFit/>
            </a:bodyPr>
            <a:lstStyle/>
            <a:p>
              <a:pPr marL="0" marR="0" lvl="0" indent="0" algn="ctr" defTabSz="914400" rtl="0" eaLnBrk="1" fontAlgn="auto" latinLnBrk="0" hangingPunct="1">
                <a:lnSpc>
                  <a:spcPts val="3655"/>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oolvetica Rg"/>
                  <a:cs typeface="Calibri" panose="020F0502020204030204" pitchFamily="34" charset="0"/>
                  <a:sym typeface="Coolvetica"/>
                </a:rPr>
                <a:t>Choosing your leadership behaviour focus</a:t>
              </a:r>
            </a:p>
          </p:txBody>
        </p:sp>
      </p:grpSp>
      <p:grpSp>
        <p:nvGrpSpPr>
          <p:cNvPr id="7" name="Group 7"/>
          <p:cNvGrpSpPr/>
          <p:nvPr/>
        </p:nvGrpSpPr>
        <p:grpSpPr>
          <a:xfrm>
            <a:off x="8191648" y="1732783"/>
            <a:ext cx="2421595" cy="4767502"/>
            <a:chOff x="0" y="0"/>
            <a:chExt cx="4843191" cy="9535004"/>
          </a:xfrm>
        </p:grpSpPr>
        <p:grpSp>
          <p:nvGrpSpPr>
            <p:cNvPr id="8" name="Group 8"/>
            <p:cNvGrpSpPr/>
            <p:nvPr/>
          </p:nvGrpSpPr>
          <p:grpSpPr>
            <a:xfrm>
              <a:off x="86347" y="0"/>
              <a:ext cx="4729531" cy="2352989"/>
              <a:chOff x="0" y="0"/>
              <a:chExt cx="1369112" cy="681147"/>
            </a:xfrm>
          </p:grpSpPr>
          <p:sp>
            <p:nvSpPr>
              <p:cNvPr id="9" name="Freeform 9"/>
              <p:cNvSpPr/>
              <p:nvPr/>
            </p:nvSpPr>
            <p:spPr>
              <a:xfrm>
                <a:off x="0" y="0"/>
                <a:ext cx="1369113" cy="681147"/>
              </a:xfrm>
              <a:custGeom>
                <a:avLst/>
                <a:gdLst/>
                <a:ahLst/>
                <a:cxnLst/>
                <a:rect l="l" t="t" r="r" b="b"/>
                <a:pathLst>
                  <a:path w="1369113" h="681147">
                    <a:moveTo>
                      <a:pt x="1244652" y="681147"/>
                    </a:moveTo>
                    <a:lnTo>
                      <a:pt x="124460" y="681147"/>
                    </a:lnTo>
                    <a:cubicBezTo>
                      <a:pt x="55880" y="681147"/>
                      <a:pt x="0" y="625267"/>
                      <a:pt x="0" y="556687"/>
                    </a:cubicBezTo>
                    <a:lnTo>
                      <a:pt x="0" y="124460"/>
                    </a:lnTo>
                    <a:cubicBezTo>
                      <a:pt x="0" y="55880"/>
                      <a:pt x="55880" y="0"/>
                      <a:pt x="124460" y="0"/>
                    </a:cubicBezTo>
                    <a:lnTo>
                      <a:pt x="1244653" y="0"/>
                    </a:lnTo>
                    <a:cubicBezTo>
                      <a:pt x="1313232" y="0"/>
                      <a:pt x="1369113" y="55880"/>
                      <a:pt x="1369113" y="124460"/>
                    </a:cubicBezTo>
                    <a:lnTo>
                      <a:pt x="1369113" y="556687"/>
                    </a:lnTo>
                    <a:cubicBezTo>
                      <a:pt x="1369113" y="625267"/>
                      <a:pt x="1313232" y="681147"/>
                      <a:pt x="1244653" y="681147"/>
                    </a:cubicBezTo>
                    <a:close/>
                  </a:path>
                </a:pathLst>
              </a:custGeom>
              <a:solidFill>
                <a:srgbClr val="7373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oup 10"/>
            <p:cNvGrpSpPr/>
            <p:nvPr/>
          </p:nvGrpSpPr>
          <p:grpSpPr>
            <a:xfrm>
              <a:off x="0" y="863836"/>
              <a:ext cx="4843191" cy="8671168"/>
              <a:chOff x="0" y="0"/>
              <a:chExt cx="1402015" cy="2510144"/>
            </a:xfrm>
          </p:grpSpPr>
          <p:sp>
            <p:nvSpPr>
              <p:cNvPr id="11" name="Freeform 11"/>
              <p:cNvSpPr/>
              <p:nvPr/>
            </p:nvSpPr>
            <p:spPr>
              <a:xfrm>
                <a:off x="0" y="0"/>
                <a:ext cx="1402015" cy="2510144"/>
              </a:xfrm>
              <a:custGeom>
                <a:avLst/>
                <a:gdLst/>
                <a:ahLst/>
                <a:cxnLst/>
                <a:rect l="l" t="t" r="r" b="b"/>
                <a:pathLst>
                  <a:path w="1402015" h="2510144">
                    <a:moveTo>
                      <a:pt x="1277555" y="2510144"/>
                    </a:moveTo>
                    <a:lnTo>
                      <a:pt x="124460" y="2510144"/>
                    </a:lnTo>
                    <a:cubicBezTo>
                      <a:pt x="55880" y="2510144"/>
                      <a:pt x="0" y="2454264"/>
                      <a:pt x="0" y="2385684"/>
                    </a:cubicBezTo>
                    <a:lnTo>
                      <a:pt x="0" y="124460"/>
                    </a:lnTo>
                    <a:cubicBezTo>
                      <a:pt x="0" y="55880"/>
                      <a:pt x="55880" y="0"/>
                      <a:pt x="124460" y="0"/>
                    </a:cubicBezTo>
                    <a:lnTo>
                      <a:pt x="1277555" y="0"/>
                    </a:lnTo>
                    <a:cubicBezTo>
                      <a:pt x="1346135" y="0"/>
                      <a:pt x="1402015" y="55880"/>
                      <a:pt x="1402015" y="124460"/>
                    </a:cubicBezTo>
                    <a:lnTo>
                      <a:pt x="1402015" y="2385684"/>
                    </a:lnTo>
                    <a:cubicBezTo>
                      <a:pt x="1402015" y="2454264"/>
                      <a:pt x="1346135" y="2510144"/>
                      <a:pt x="1277555" y="2510144"/>
                    </a:cubicBez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 name="Group 12"/>
            <p:cNvGrpSpPr/>
            <p:nvPr/>
          </p:nvGrpSpPr>
          <p:grpSpPr>
            <a:xfrm>
              <a:off x="2185168" y="1299749"/>
              <a:ext cx="1571499" cy="157149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AA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AutoShape 14"/>
            <p:cNvSpPr/>
            <p:nvPr/>
          </p:nvSpPr>
          <p:spPr>
            <a:xfrm>
              <a:off x="2082186" y="3362082"/>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AutoShape 15"/>
            <p:cNvSpPr/>
            <p:nvPr/>
          </p:nvSpPr>
          <p:spPr>
            <a:xfrm>
              <a:off x="2097215" y="5561491"/>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2421595" y="1542403"/>
              <a:ext cx="1090556" cy="1090556"/>
            </a:xfrm>
            <a:custGeom>
              <a:avLst/>
              <a:gdLst/>
              <a:ahLst/>
              <a:cxnLst/>
              <a:rect l="l" t="t" r="r" b="b"/>
              <a:pathLst>
                <a:path w="1090556" h="1090556">
                  <a:moveTo>
                    <a:pt x="0" y="0"/>
                  </a:moveTo>
                  <a:lnTo>
                    <a:pt x="1090557" y="0"/>
                  </a:lnTo>
                  <a:lnTo>
                    <a:pt x="1090557" y="1090557"/>
                  </a:lnTo>
                  <a:lnTo>
                    <a:pt x="0" y="109055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7"/>
            <p:cNvSpPr txBox="1"/>
            <p:nvPr/>
          </p:nvSpPr>
          <p:spPr>
            <a:xfrm>
              <a:off x="1113882" y="115274"/>
              <a:ext cx="3729307"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05</a:t>
              </a:r>
            </a:p>
          </p:txBody>
        </p:sp>
        <p:sp>
          <p:nvSpPr>
            <p:cNvPr id="18" name="TextBox 18"/>
            <p:cNvSpPr txBox="1"/>
            <p:nvPr/>
          </p:nvSpPr>
          <p:spPr>
            <a:xfrm>
              <a:off x="1695076" y="3637268"/>
              <a:ext cx="2656053" cy="1293174"/>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ct val="0"/>
                </a:spcBef>
                <a:spcAft>
                  <a:spcPts val="0"/>
                </a:spcAft>
                <a:buClrTx/>
                <a:buSzTx/>
                <a:buFontTx/>
                <a:buNone/>
                <a:tabLst/>
                <a:defRPr/>
              </a:pPr>
              <a:r>
                <a:rPr kumimoji="0" lang="en-US" sz="1390" b="1" i="0" u="none" strike="noStrike" kern="1200" cap="none" spc="0" normalizeH="0" baseline="0" noProof="0">
                  <a:ln>
                    <a:noFill/>
                  </a:ln>
                  <a:solidFill>
                    <a:srgbClr val="000000"/>
                  </a:solidFill>
                  <a:effectLst/>
                  <a:uLnTx/>
                  <a:uFillTx/>
                  <a:latin typeface="Public Sans Bold"/>
                  <a:ea typeface="Public Sans Bold"/>
                  <a:cs typeface="Public Sans Bold"/>
                  <a:sym typeface="Public Sans Bold"/>
                </a:rPr>
                <a:t>Review and repeat as priorities evolve</a:t>
              </a:r>
            </a:p>
          </p:txBody>
        </p:sp>
        <p:sp>
          <p:nvSpPr>
            <p:cNvPr id="19" name="TextBox 19"/>
            <p:cNvSpPr txBox="1"/>
            <p:nvPr/>
          </p:nvSpPr>
          <p:spPr>
            <a:xfrm>
              <a:off x="1508426" y="5846204"/>
              <a:ext cx="3034061" cy="1335494"/>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All development continues within the </a:t>
              </a:r>
              <a:r>
                <a:rPr kumimoji="0" lang="en-US" sz="1200" b="1" i="0" u="none" strike="noStrike" kern="1200" cap="none" spc="0" normalizeH="0" baseline="0" noProof="0" dirty="0">
                  <a:ln>
                    <a:noFill/>
                  </a:ln>
                  <a:solidFill>
                    <a:srgbClr val="000000"/>
                  </a:solidFill>
                  <a:effectLst/>
                  <a:uLnTx/>
                  <a:uFillTx/>
                  <a:latin typeface="Aptos" panose="02110004020202020204"/>
                  <a:ea typeface="Public Sans Bold"/>
                  <a:cs typeface="Public Sans Bold"/>
                  <a:sym typeface="Public Sans Bold"/>
                </a:rPr>
                <a:t>Everyone Succeeds Leadership Cycle</a:t>
              </a: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a:t>
              </a:r>
            </a:p>
          </p:txBody>
        </p:sp>
      </p:grpSp>
      <p:grpSp>
        <p:nvGrpSpPr>
          <p:cNvPr id="20" name="Group 20"/>
          <p:cNvGrpSpPr/>
          <p:nvPr/>
        </p:nvGrpSpPr>
        <p:grpSpPr>
          <a:xfrm>
            <a:off x="6340369" y="1732783"/>
            <a:ext cx="2669393" cy="5091258"/>
            <a:chOff x="0" y="0"/>
            <a:chExt cx="5338788" cy="10182518"/>
          </a:xfrm>
        </p:grpSpPr>
        <p:grpSp>
          <p:nvGrpSpPr>
            <p:cNvPr id="21" name="Group 21"/>
            <p:cNvGrpSpPr/>
            <p:nvPr/>
          </p:nvGrpSpPr>
          <p:grpSpPr>
            <a:xfrm>
              <a:off x="0" y="0"/>
              <a:ext cx="4831862" cy="2352989"/>
              <a:chOff x="0" y="0"/>
              <a:chExt cx="1398735" cy="681147"/>
            </a:xfrm>
          </p:grpSpPr>
          <p:sp>
            <p:nvSpPr>
              <p:cNvPr id="22" name="Freeform 22"/>
              <p:cNvSpPr/>
              <p:nvPr/>
            </p:nvSpPr>
            <p:spPr>
              <a:xfrm>
                <a:off x="0" y="0"/>
                <a:ext cx="1398736" cy="681147"/>
              </a:xfrm>
              <a:custGeom>
                <a:avLst/>
                <a:gdLst/>
                <a:ahLst/>
                <a:cxnLst/>
                <a:rect l="l" t="t" r="r" b="b"/>
                <a:pathLst>
                  <a:path w="1398736" h="681147">
                    <a:moveTo>
                      <a:pt x="1274275" y="681147"/>
                    </a:moveTo>
                    <a:lnTo>
                      <a:pt x="124460" y="681147"/>
                    </a:lnTo>
                    <a:cubicBezTo>
                      <a:pt x="55880" y="681147"/>
                      <a:pt x="0" y="625267"/>
                      <a:pt x="0" y="556687"/>
                    </a:cubicBezTo>
                    <a:lnTo>
                      <a:pt x="0" y="124460"/>
                    </a:lnTo>
                    <a:cubicBezTo>
                      <a:pt x="0" y="55880"/>
                      <a:pt x="55880" y="0"/>
                      <a:pt x="124460" y="0"/>
                    </a:cubicBezTo>
                    <a:lnTo>
                      <a:pt x="1274276" y="0"/>
                    </a:lnTo>
                    <a:cubicBezTo>
                      <a:pt x="1342856" y="0"/>
                      <a:pt x="1398736" y="55880"/>
                      <a:pt x="1398736" y="124460"/>
                    </a:cubicBezTo>
                    <a:lnTo>
                      <a:pt x="1398736" y="556687"/>
                    </a:lnTo>
                    <a:cubicBezTo>
                      <a:pt x="1398736" y="625267"/>
                      <a:pt x="1342856" y="681147"/>
                      <a:pt x="1274276" y="681147"/>
                    </a:cubicBezTo>
                    <a:close/>
                  </a:path>
                </a:pathLst>
              </a:custGeom>
              <a:solidFill>
                <a:srgbClr val="B4B4B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 name="Group 23"/>
            <p:cNvGrpSpPr/>
            <p:nvPr/>
          </p:nvGrpSpPr>
          <p:grpSpPr>
            <a:xfrm>
              <a:off x="0" y="863836"/>
              <a:ext cx="4843191" cy="8671168"/>
              <a:chOff x="0" y="0"/>
              <a:chExt cx="1402015" cy="2510144"/>
            </a:xfrm>
          </p:grpSpPr>
          <p:sp>
            <p:nvSpPr>
              <p:cNvPr id="24" name="Freeform 24"/>
              <p:cNvSpPr/>
              <p:nvPr/>
            </p:nvSpPr>
            <p:spPr>
              <a:xfrm>
                <a:off x="0" y="0"/>
                <a:ext cx="1402015" cy="2510144"/>
              </a:xfrm>
              <a:custGeom>
                <a:avLst/>
                <a:gdLst/>
                <a:ahLst/>
                <a:cxnLst/>
                <a:rect l="l" t="t" r="r" b="b"/>
                <a:pathLst>
                  <a:path w="1402015" h="2510144">
                    <a:moveTo>
                      <a:pt x="1277555" y="2510144"/>
                    </a:moveTo>
                    <a:lnTo>
                      <a:pt x="124460" y="2510144"/>
                    </a:lnTo>
                    <a:cubicBezTo>
                      <a:pt x="55880" y="2510144"/>
                      <a:pt x="0" y="2454264"/>
                      <a:pt x="0" y="2385684"/>
                    </a:cubicBezTo>
                    <a:lnTo>
                      <a:pt x="0" y="124460"/>
                    </a:lnTo>
                    <a:cubicBezTo>
                      <a:pt x="0" y="55880"/>
                      <a:pt x="55880" y="0"/>
                      <a:pt x="124460" y="0"/>
                    </a:cubicBezTo>
                    <a:lnTo>
                      <a:pt x="1277555" y="0"/>
                    </a:lnTo>
                    <a:cubicBezTo>
                      <a:pt x="1346135" y="0"/>
                      <a:pt x="1402015" y="55880"/>
                      <a:pt x="1402015" y="124460"/>
                    </a:cubicBezTo>
                    <a:lnTo>
                      <a:pt x="1402015" y="2385684"/>
                    </a:lnTo>
                    <a:cubicBezTo>
                      <a:pt x="1402015" y="2454264"/>
                      <a:pt x="1346135" y="2510144"/>
                      <a:pt x="1277555" y="251014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5" name="Group 25"/>
            <p:cNvGrpSpPr/>
            <p:nvPr/>
          </p:nvGrpSpPr>
          <p:grpSpPr>
            <a:xfrm rot="-5400000">
              <a:off x="4689177" y="4381841"/>
              <a:ext cx="776876" cy="522347"/>
              <a:chOff x="0" y="0"/>
              <a:chExt cx="1930400" cy="1297940"/>
            </a:xfrm>
          </p:grpSpPr>
          <p:sp>
            <p:nvSpPr>
              <p:cNvPr id="26" name="Freeform 2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7" name="Group 27"/>
            <p:cNvGrpSpPr/>
            <p:nvPr/>
          </p:nvGrpSpPr>
          <p:grpSpPr>
            <a:xfrm>
              <a:off x="2217406" y="1299749"/>
              <a:ext cx="1571499" cy="1571499"/>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CA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9" name="AutoShape 29"/>
            <p:cNvSpPr/>
            <p:nvPr/>
          </p:nvSpPr>
          <p:spPr>
            <a:xfrm>
              <a:off x="2068747" y="3384149"/>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30"/>
            <p:cNvSpPr/>
            <p:nvPr/>
          </p:nvSpPr>
          <p:spPr>
            <a:xfrm>
              <a:off x="2583598" y="1553221"/>
              <a:ext cx="823054" cy="1036919"/>
            </a:xfrm>
            <a:custGeom>
              <a:avLst/>
              <a:gdLst/>
              <a:ahLst/>
              <a:cxnLst/>
              <a:rect l="l" t="t" r="r" b="b"/>
              <a:pathLst>
                <a:path w="823054" h="1036919">
                  <a:moveTo>
                    <a:pt x="0" y="0"/>
                  </a:moveTo>
                  <a:lnTo>
                    <a:pt x="823054" y="0"/>
                  </a:lnTo>
                  <a:lnTo>
                    <a:pt x="823054" y="1036919"/>
                  </a:lnTo>
                  <a:lnTo>
                    <a:pt x="0" y="103691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AutoShape 31"/>
            <p:cNvSpPr/>
            <p:nvPr/>
          </p:nvSpPr>
          <p:spPr>
            <a:xfrm>
              <a:off x="2083776" y="5583559"/>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TextBox 32"/>
            <p:cNvSpPr txBox="1"/>
            <p:nvPr/>
          </p:nvSpPr>
          <p:spPr>
            <a:xfrm>
              <a:off x="1129868" y="115272"/>
              <a:ext cx="3713323"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04</a:t>
              </a:r>
            </a:p>
          </p:txBody>
        </p:sp>
        <p:sp>
          <p:nvSpPr>
            <p:cNvPr id="33" name="TextBox 33"/>
            <p:cNvSpPr txBox="1"/>
            <p:nvPr/>
          </p:nvSpPr>
          <p:spPr>
            <a:xfrm>
              <a:off x="1618349" y="3856435"/>
              <a:ext cx="2736363" cy="857158"/>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ct val="0"/>
                </a:spcBef>
                <a:spcAft>
                  <a:spcPts val="0"/>
                </a:spcAft>
                <a:buClrTx/>
                <a:buSzTx/>
                <a:buFontTx/>
                <a:buNone/>
                <a:tabLst/>
                <a:defRPr/>
              </a:pPr>
              <a:r>
                <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rPr>
                <a:t>Select personal focus behaviours</a:t>
              </a:r>
            </a:p>
          </p:txBody>
        </p:sp>
        <p:sp>
          <p:nvSpPr>
            <p:cNvPr id="34" name="TextBox 34"/>
            <p:cNvSpPr txBox="1"/>
            <p:nvPr/>
          </p:nvSpPr>
          <p:spPr>
            <a:xfrm>
              <a:off x="1524411" y="5846201"/>
              <a:ext cx="3034061" cy="4336317"/>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Each leader selects 1 to 3 personal behaviours based on their role, current challenges, and intended impact.</a:t>
              </a:r>
            </a:p>
            <a:p>
              <a:pPr marL="0" marR="0" lvl="0" indent="0" algn="ctr" defTabSz="914400" rtl="0" eaLnBrk="1" fontAlgn="auto" latinLnBrk="0" hangingPunct="1">
                <a:lnSpc>
                  <a:spcPts val="1297"/>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endParaRPr>
            </a:p>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Leaders continue within the </a:t>
              </a:r>
              <a:r>
                <a:rPr kumimoji="0" lang="en-US" sz="1200" b="1" i="0" u="none" strike="noStrike" kern="1200" cap="none" spc="0" normalizeH="0" baseline="0" noProof="0" dirty="0">
                  <a:ln>
                    <a:noFill/>
                  </a:ln>
                  <a:solidFill>
                    <a:srgbClr val="000000"/>
                  </a:solidFill>
                  <a:effectLst/>
                  <a:uLnTx/>
                  <a:uFillTx/>
                  <a:latin typeface="Aptos" panose="02110004020202020204"/>
                  <a:ea typeface="Public Sans Bold"/>
                  <a:cs typeface="Public Sans Bold"/>
                  <a:sym typeface="Public Sans Bold"/>
                </a:rPr>
                <a:t>Learn and Lead phases of the Everyone Succeeds Leadership Cycle. </a:t>
              </a:r>
            </a:p>
            <a:p>
              <a:pPr marL="0" marR="0" lvl="0" indent="0" algn="ctr" defTabSz="914400" rtl="0" eaLnBrk="1" fontAlgn="auto" latinLnBrk="0" hangingPunct="1">
                <a:lnSpc>
                  <a:spcPts val="1297"/>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ptos" panose="02110004020202020204"/>
                <a:ea typeface="Public Sans Bold"/>
                <a:cs typeface="Public Sans Bold"/>
                <a:sym typeface="Public Sans Bold"/>
              </a:endParaRPr>
            </a:p>
          </p:txBody>
        </p:sp>
      </p:grpSp>
      <p:grpSp>
        <p:nvGrpSpPr>
          <p:cNvPr id="35" name="Group 35"/>
          <p:cNvGrpSpPr/>
          <p:nvPr/>
        </p:nvGrpSpPr>
        <p:grpSpPr>
          <a:xfrm>
            <a:off x="4497082" y="1732783"/>
            <a:ext cx="2669393" cy="4767502"/>
            <a:chOff x="0" y="0"/>
            <a:chExt cx="5338788" cy="9535004"/>
          </a:xfrm>
        </p:grpSpPr>
        <p:grpSp>
          <p:nvGrpSpPr>
            <p:cNvPr id="36" name="Group 36"/>
            <p:cNvGrpSpPr/>
            <p:nvPr/>
          </p:nvGrpSpPr>
          <p:grpSpPr>
            <a:xfrm>
              <a:off x="0" y="0"/>
              <a:ext cx="4816442" cy="2352989"/>
              <a:chOff x="0" y="0"/>
              <a:chExt cx="1394271" cy="681147"/>
            </a:xfrm>
          </p:grpSpPr>
          <p:sp>
            <p:nvSpPr>
              <p:cNvPr id="37" name="Freeform 37"/>
              <p:cNvSpPr/>
              <p:nvPr/>
            </p:nvSpPr>
            <p:spPr>
              <a:xfrm>
                <a:off x="0" y="0"/>
                <a:ext cx="1394272" cy="681147"/>
              </a:xfrm>
              <a:custGeom>
                <a:avLst/>
                <a:gdLst/>
                <a:ahLst/>
                <a:cxnLst/>
                <a:rect l="l" t="t" r="r" b="b"/>
                <a:pathLst>
                  <a:path w="1394272" h="681147">
                    <a:moveTo>
                      <a:pt x="1269811" y="681147"/>
                    </a:moveTo>
                    <a:lnTo>
                      <a:pt x="124460" y="681147"/>
                    </a:lnTo>
                    <a:cubicBezTo>
                      <a:pt x="55880" y="681147"/>
                      <a:pt x="0" y="625267"/>
                      <a:pt x="0" y="556687"/>
                    </a:cubicBezTo>
                    <a:lnTo>
                      <a:pt x="0" y="124460"/>
                    </a:lnTo>
                    <a:cubicBezTo>
                      <a:pt x="0" y="55880"/>
                      <a:pt x="55880" y="0"/>
                      <a:pt x="124460" y="0"/>
                    </a:cubicBezTo>
                    <a:lnTo>
                      <a:pt x="1269812" y="0"/>
                    </a:lnTo>
                    <a:cubicBezTo>
                      <a:pt x="1338392" y="0"/>
                      <a:pt x="1394272" y="55880"/>
                      <a:pt x="1394272" y="124460"/>
                    </a:cubicBezTo>
                    <a:lnTo>
                      <a:pt x="1394272" y="556687"/>
                    </a:lnTo>
                    <a:cubicBezTo>
                      <a:pt x="1394272" y="625267"/>
                      <a:pt x="1338392" y="681147"/>
                      <a:pt x="1269812" y="681147"/>
                    </a:cubicBezTo>
                    <a:close/>
                  </a:path>
                </a:pathLst>
              </a:custGeom>
              <a:solidFill>
                <a:srgbClr val="7373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8" name="Group 38"/>
            <p:cNvGrpSpPr/>
            <p:nvPr/>
          </p:nvGrpSpPr>
          <p:grpSpPr>
            <a:xfrm>
              <a:off x="0" y="863836"/>
              <a:ext cx="4843191" cy="8671168"/>
              <a:chOff x="0" y="0"/>
              <a:chExt cx="1402015" cy="2510144"/>
            </a:xfrm>
          </p:grpSpPr>
          <p:sp>
            <p:nvSpPr>
              <p:cNvPr id="39" name="Freeform 39"/>
              <p:cNvSpPr/>
              <p:nvPr/>
            </p:nvSpPr>
            <p:spPr>
              <a:xfrm>
                <a:off x="0" y="0"/>
                <a:ext cx="1402015" cy="2510144"/>
              </a:xfrm>
              <a:custGeom>
                <a:avLst/>
                <a:gdLst/>
                <a:ahLst/>
                <a:cxnLst/>
                <a:rect l="l" t="t" r="r" b="b"/>
                <a:pathLst>
                  <a:path w="1402015" h="2510144">
                    <a:moveTo>
                      <a:pt x="1277555" y="2510144"/>
                    </a:moveTo>
                    <a:lnTo>
                      <a:pt x="124460" y="2510144"/>
                    </a:lnTo>
                    <a:cubicBezTo>
                      <a:pt x="55880" y="2510144"/>
                      <a:pt x="0" y="2454264"/>
                      <a:pt x="0" y="2385684"/>
                    </a:cubicBezTo>
                    <a:lnTo>
                      <a:pt x="0" y="124460"/>
                    </a:lnTo>
                    <a:cubicBezTo>
                      <a:pt x="0" y="55880"/>
                      <a:pt x="55880" y="0"/>
                      <a:pt x="124460" y="0"/>
                    </a:cubicBezTo>
                    <a:lnTo>
                      <a:pt x="1277555" y="0"/>
                    </a:lnTo>
                    <a:cubicBezTo>
                      <a:pt x="1346135" y="0"/>
                      <a:pt x="1402015" y="55880"/>
                      <a:pt x="1402015" y="124460"/>
                    </a:cubicBezTo>
                    <a:lnTo>
                      <a:pt x="1402015" y="2385684"/>
                    </a:lnTo>
                    <a:cubicBezTo>
                      <a:pt x="1402015" y="2454264"/>
                      <a:pt x="1346135" y="2510144"/>
                      <a:pt x="1277555" y="2510144"/>
                    </a:cubicBez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 name="Group 40"/>
            <p:cNvGrpSpPr/>
            <p:nvPr/>
          </p:nvGrpSpPr>
          <p:grpSpPr>
            <a:xfrm rot="-5400000">
              <a:off x="4689177" y="4381841"/>
              <a:ext cx="776876" cy="522347"/>
              <a:chOff x="0" y="0"/>
              <a:chExt cx="1930400" cy="1297940"/>
            </a:xfrm>
          </p:grpSpPr>
          <p:sp>
            <p:nvSpPr>
              <p:cNvPr id="41" name="Freeform 41"/>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2" name="Group 42"/>
            <p:cNvGrpSpPr/>
            <p:nvPr/>
          </p:nvGrpSpPr>
          <p:grpSpPr>
            <a:xfrm>
              <a:off x="2204680" y="1299749"/>
              <a:ext cx="1571499" cy="1571499"/>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AB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AutoShape 44"/>
            <p:cNvSpPr/>
            <p:nvPr/>
          </p:nvSpPr>
          <p:spPr>
            <a:xfrm>
              <a:off x="2088680" y="3384149"/>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TextBox 45"/>
            <p:cNvSpPr txBox="1"/>
            <p:nvPr/>
          </p:nvSpPr>
          <p:spPr>
            <a:xfrm>
              <a:off x="1501069" y="3594142"/>
              <a:ext cx="3070801" cy="1293174"/>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ts val="0"/>
                </a:spcBef>
                <a:spcAft>
                  <a:spcPts val="0"/>
                </a:spcAft>
                <a:buClrTx/>
                <a:buSzTx/>
                <a:buFontTx/>
                <a:buNone/>
                <a:tabLst/>
                <a:defRPr/>
              </a:pPr>
              <a:r>
                <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rPr>
                <a:t>Diagnose individual strengths and needs</a:t>
              </a:r>
            </a:p>
            <a:p>
              <a:pPr marL="0" marR="0" lvl="0" indent="0" algn="ctr" defTabSz="914400" rtl="0" eaLnBrk="1" fontAlgn="auto" latinLnBrk="0" hangingPunct="1">
                <a:lnSpc>
                  <a:spcPts val="1668"/>
                </a:lnSpc>
                <a:spcBef>
                  <a:spcPct val="0"/>
                </a:spcBef>
                <a:spcAft>
                  <a:spcPts val="0"/>
                </a:spcAft>
                <a:buClrTx/>
                <a:buSzTx/>
                <a:buFontTx/>
                <a:buNone/>
                <a:tabLst/>
                <a:defRPr/>
              </a:pPr>
              <a:endPar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endParaRPr>
            </a:p>
          </p:txBody>
        </p:sp>
        <p:sp>
          <p:nvSpPr>
            <p:cNvPr id="46" name="AutoShape 46"/>
            <p:cNvSpPr/>
            <p:nvPr/>
          </p:nvSpPr>
          <p:spPr>
            <a:xfrm>
              <a:off x="2103710" y="5583559"/>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47"/>
            <p:cNvSpPr/>
            <p:nvPr/>
          </p:nvSpPr>
          <p:spPr>
            <a:xfrm>
              <a:off x="2585215" y="1483027"/>
              <a:ext cx="810430" cy="1141450"/>
            </a:xfrm>
            <a:custGeom>
              <a:avLst/>
              <a:gdLst/>
              <a:ahLst/>
              <a:cxnLst/>
              <a:rect l="l" t="t" r="r" b="b"/>
              <a:pathLst>
                <a:path w="810430" h="1141450">
                  <a:moveTo>
                    <a:pt x="0" y="0"/>
                  </a:moveTo>
                  <a:lnTo>
                    <a:pt x="810429" y="0"/>
                  </a:lnTo>
                  <a:lnTo>
                    <a:pt x="810429" y="1141450"/>
                  </a:lnTo>
                  <a:lnTo>
                    <a:pt x="0" y="114145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TextBox 48"/>
            <p:cNvSpPr txBox="1"/>
            <p:nvPr/>
          </p:nvSpPr>
          <p:spPr>
            <a:xfrm>
              <a:off x="1125776" y="115274"/>
              <a:ext cx="3690665"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03</a:t>
              </a:r>
            </a:p>
          </p:txBody>
        </p:sp>
        <p:sp>
          <p:nvSpPr>
            <p:cNvPr id="49" name="TextBox 49"/>
            <p:cNvSpPr txBox="1"/>
            <p:nvPr/>
          </p:nvSpPr>
          <p:spPr>
            <a:xfrm>
              <a:off x="1519443" y="5846204"/>
              <a:ext cx="3034061" cy="2002344"/>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Leaders complete diagnostics to identify role specific and challenge driven development priorities.</a:t>
              </a:r>
            </a:p>
          </p:txBody>
        </p:sp>
      </p:grpSp>
      <p:grpSp>
        <p:nvGrpSpPr>
          <p:cNvPr id="50" name="Group 50"/>
          <p:cNvGrpSpPr/>
          <p:nvPr/>
        </p:nvGrpSpPr>
        <p:grpSpPr>
          <a:xfrm>
            <a:off x="2651749" y="1732783"/>
            <a:ext cx="2669393" cy="4767502"/>
            <a:chOff x="0" y="0"/>
            <a:chExt cx="5338788" cy="9535004"/>
          </a:xfrm>
        </p:grpSpPr>
        <p:grpSp>
          <p:nvGrpSpPr>
            <p:cNvPr id="51" name="Group 51"/>
            <p:cNvGrpSpPr/>
            <p:nvPr/>
          </p:nvGrpSpPr>
          <p:grpSpPr>
            <a:xfrm>
              <a:off x="75949" y="0"/>
              <a:ext cx="4767242" cy="2352989"/>
              <a:chOff x="0" y="0"/>
              <a:chExt cx="1380029" cy="681147"/>
            </a:xfrm>
          </p:grpSpPr>
          <p:sp>
            <p:nvSpPr>
              <p:cNvPr id="52" name="Freeform 52"/>
              <p:cNvSpPr/>
              <p:nvPr/>
            </p:nvSpPr>
            <p:spPr>
              <a:xfrm>
                <a:off x="0" y="0"/>
                <a:ext cx="1380029" cy="681147"/>
              </a:xfrm>
              <a:custGeom>
                <a:avLst/>
                <a:gdLst/>
                <a:ahLst/>
                <a:cxnLst/>
                <a:rect l="l" t="t" r="r" b="b"/>
                <a:pathLst>
                  <a:path w="1380029" h="681147">
                    <a:moveTo>
                      <a:pt x="1255569" y="681147"/>
                    </a:moveTo>
                    <a:lnTo>
                      <a:pt x="124460" y="681147"/>
                    </a:lnTo>
                    <a:cubicBezTo>
                      <a:pt x="55880" y="681147"/>
                      <a:pt x="0" y="625267"/>
                      <a:pt x="0" y="556687"/>
                    </a:cubicBezTo>
                    <a:lnTo>
                      <a:pt x="0" y="124460"/>
                    </a:lnTo>
                    <a:cubicBezTo>
                      <a:pt x="0" y="55880"/>
                      <a:pt x="55880" y="0"/>
                      <a:pt x="124460" y="0"/>
                    </a:cubicBezTo>
                    <a:lnTo>
                      <a:pt x="1255569" y="0"/>
                    </a:lnTo>
                    <a:cubicBezTo>
                      <a:pt x="1324149" y="0"/>
                      <a:pt x="1380029" y="55880"/>
                      <a:pt x="1380029" y="124460"/>
                    </a:cubicBezTo>
                    <a:lnTo>
                      <a:pt x="1380029" y="556687"/>
                    </a:lnTo>
                    <a:cubicBezTo>
                      <a:pt x="1380029" y="625267"/>
                      <a:pt x="1324149" y="681147"/>
                      <a:pt x="1255569" y="681147"/>
                    </a:cubicBezTo>
                    <a:close/>
                  </a:path>
                </a:pathLst>
              </a:custGeom>
              <a:solidFill>
                <a:srgbClr val="B4B4B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3" name="Group 53"/>
            <p:cNvGrpSpPr/>
            <p:nvPr/>
          </p:nvGrpSpPr>
          <p:grpSpPr>
            <a:xfrm>
              <a:off x="0" y="863836"/>
              <a:ext cx="4843191" cy="8671168"/>
              <a:chOff x="0" y="0"/>
              <a:chExt cx="1402015" cy="2510144"/>
            </a:xfrm>
          </p:grpSpPr>
          <p:sp>
            <p:nvSpPr>
              <p:cNvPr id="54" name="Freeform 54"/>
              <p:cNvSpPr/>
              <p:nvPr/>
            </p:nvSpPr>
            <p:spPr>
              <a:xfrm>
                <a:off x="0" y="0"/>
                <a:ext cx="1402015" cy="2510144"/>
              </a:xfrm>
              <a:custGeom>
                <a:avLst/>
                <a:gdLst/>
                <a:ahLst/>
                <a:cxnLst/>
                <a:rect l="l" t="t" r="r" b="b"/>
                <a:pathLst>
                  <a:path w="1402015" h="2510144">
                    <a:moveTo>
                      <a:pt x="1277555" y="2510144"/>
                    </a:moveTo>
                    <a:lnTo>
                      <a:pt x="124460" y="2510144"/>
                    </a:lnTo>
                    <a:cubicBezTo>
                      <a:pt x="55880" y="2510144"/>
                      <a:pt x="0" y="2454264"/>
                      <a:pt x="0" y="2385684"/>
                    </a:cubicBezTo>
                    <a:lnTo>
                      <a:pt x="0" y="124460"/>
                    </a:lnTo>
                    <a:cubicBezTo>
                      <a:pt x="0" y="55880"/>
                      <a:pt x="55880" y="0"/>
                      <a:pt x="124460" y="0"/>
                    </a:cubicBezTo>
                    <a:lnTo>
                      <a:pt x="1277555" y="0"/>
                    </a:lnTo>
                    <a:cubicBezTo>
                      <a:pt x="1346135" y="0"/>
                      <a:pt x="1402015" y="55880"/>
                      <a:pt x="1402015" y="124460"/>
                    </a:cubicBezTo>
                    <a:lnTo>
                      <a:pt x="1402015" y="2385684"/>
                    </a:lnTo>
                    <a:cubicBezTo>
                      <a:pt x="1402015" y="2454264"/>
                      <a:pt x="1346135" y="2510144"/>
                      <a:pt x="1277555" y="251014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5" name="Group 55"/>
            <p:cNvGrpSpPr/>
            <p:nvPr/>
          </p:nvGrpSpPr>
          <p:grpSpPr>
            <a:xfrm rot="-5400000">
              <a:off x="4689177" y="4381841"/>
              <a:ext cx="776876" cy="522347"/>
              <a:chOff x="0" y="0"/>
              <a:chExt cx="1930400" cy="1297940"/>
            </a:xfrm>
          </p:grpSpPr>
          <p:sp>
            <p:nvSpPr>
              <p:cNvPr id="56" name="Freeform 5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7" name="AutoShape 57"/>
            <p:cNvSpPr/>
            <p:nvPr/>
          </p:nvSpPr>
          <p:spPr>
            <a:xfrm>
              <a:off x="2055269" y="3343032"/>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8" name="Group 58"/>
            <p:cNvGrpSpPr/>
            <p:nvPr/>
          </p:nvGrpSpPr>
          <p:grpSpPr>
            <a:xfrm>
              <a:off x="2193070" y="1285931"/>
              <a:ext cx="1571499" cy="1571499"/>
              <a:chOff x="0" y="0"/>
              <a:chExt cx="6350000" cy="6350000"/>
            </a:xfrm>
          </p:grpSpPr>
          <p:sp>
            <p:nvSpPr>
              <p:cNvPr id="59" name="Freeform 5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CA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0" name="AutoShape 60"/>
            <p:cNvSpPr/>
            <p:nvPr/>
          </p:nvSpPr>
          <p:spPr>
            <a:xfrm>
              <a:off x="2070298" y="5561491"/>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61"/>
            <p:cNvSpPr/>
            <p:nvPr/>
          </p:nvSpPr>
          <p:spPr>
            <a:xfrm>
              <a:off x="2425980" y="1553221"/>
              <a:ext cx="1073811" cy="977168"/>
            </a:xfrm>
            <a:custGeom>
              <a:avLst/>
              <a:gdLst/>
              <a:ahLst/>
              <a:cxnLst/>
              <a:rect l="l" t="t" r="r" b="b"/>
              <a:pathLst>
                <a:path w="1073811" h="977168">
                  <a:moveTo>
                    <a:pt x="0" y="0"/>
                  </a:moveTo>
                  <a:lnTo>
                    <a:pt x="1073811" y="0"/>
                  </a:lnTo>
                  <a:lnTo>
                    <a:pt x="1073811" y="977168"/>
                  </a:lnTo>
                  <a:lnTo>
                    <a:pt x="0" y="97716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TextBox 62"/>
            <p:cNvSpPr txBox="1"/>
            <p:nvPr/>
          </p:nvSpPr>
          <p:spPr>
            <a:xfrm>
              <a:off x="1141196" y="115274"/>
              <a:ext cx="3675245"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02</a:t>
              </a:r>
            </a:p>
          </p:txBody>
        </p:sp>
        <p:sp>
          <p:nvSpPr>
            <p:cNvPr id="63" name="TextBox 63"/>
            <p:cNvSpPr txBox="1"/>
            <p:nvPr/>
          </p:nvSpPr>
          <p:spPr>
            <a:xfrm>
              <a:off x="1242242" y="4015594"/>
              <a:ext cx="3438595" cy="1293174"/>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ct val="0"/>
                </a:spcBef>
                <a:spcAft>
                  <a:spcPts val="0"/>
                </a:spcAft>
                <a:buClrTx/>
                <a:buSzTx/>
                <a:buFontTx/>
                <a:buNone/>
                <a:tabLst/>
                <a:defRPr/>
              </a:pPr>
              <a:r>
                <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rPr>
                <a:t>Select shared behaviours</a:t>
              </a:r>
            </a:p>
            <a:p>
              <a:pPr marL="0" marR="0" lvl="0" indent="0" algn="ctr" defTabSz="914400" rtl="0" eaLnBrk="1" fontAlgn="auto" latinLnBrk="0" hangingPunct="1">
                <a:lnSpc>
                  <a:spcPts val="1668"/>
                </a:lnSpc>
                <a:spcBef>
                  <a:spcPct val="0"/>
                </a:spcBef>
                <a:spcAft>
                  <a:spcPts val="0"/>
                </a:spcAft>
                <a:buClrTx/>
                <a:buSzTx/>
                <a:buFontTx/>
                <a:buNone/>
                <a:tabLst/>
                <a:defRPr/>
              </a:pPr>
              <a:endPar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endParaRPr>
            </a:p>
          </p:txBody>
        </p:sp>
        <p:sp>
          <p:nvSpPr>
            <p:cNvPr id="64" name="TextBox 64"/>
            <p:cNvSpPr txBox="1"/>
            <p:nvPr/>
          </p:nvSpPr>
          <p:spPr>
            <a:xfrm>
              <a:off x="1402371" y="5846204"/>
              <a:ext cx="3034061" cy="3669466"/>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Up to 3 high leverage behaviours are chosen.</a:t>
              </a:r>
            </a:p>
            <a:p>
              <a:pPr marL="0" marR="0" lvl="0" indent="0" algn="ctr" defTabSz="914400" rtl="0" eaLnBrk="1" fontAlgn="auto" latinLnBrk="0" hangingPunct="1">
                <a:lnSpc>
                  <a:spcPts val="1297"/>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endParaRPr>
            </a:p>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Leaders enter the </a:t>
              </a:r>
              <a:r>
                <a:rPr kumimoji="0" lang="en-US" sz="1200" b="1" i="0" u="none" strike="noStrike" kern="1200" cap="none" spc="0" normalizeH="0" baseline="0" noProof="0" dirty="0">
                  <a:ln>
                    <a:noFill/>
                  </a:ln>
                  <a:solidFill>
                    <a:srgbClr val="000000"/>
                  </a:solidFill>
                  <a:effectLst/>
                  <a:uLnTx/>
                  <a:uFillTx/>
                  <a:latin typeface="Aptos" panose="02110004020202020204"/>
                  <a:ea typeface="Public Sans Bold"/>
                  <a:cs typeface="Public Sans Bold"/>
                  <a:sym typeface="Public Sans Bold"/>
                </a:rPr>
                <a:t>Learn and Lead phases of the Everyone Succeeds Leadership Cycle</a:t>
              </a: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 together.</a:t>
              </a:r>
            </a:p>
            <a:p>
              <a:pPr marL="0" marR="0" lvl="0" indent="0" algn="ctr" defTabSz="914400" rtl="0" eaLnBrk="1" fontAlgn="auto" latinLnBrk="0" hangingPunct="1">
                <a:lnSpc>
                  <a:spcPts val="1297"/>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endParaRPr>
            </a:p>
          </p:txBody>
        </p:sp>
      </p:grpSp>
      <p:grpSp>
        <p:nvGrpSpPr>
          <p:cNvPr id="65" name="Group 65"/>
          <p:cNvGrpSpPr/>
          <p:nvPr/>
        </p:nvGrpSpPr>
        <p:grpSpPr>
          <a:xfrm>
            <a:off x="1371349" y="1732783"/>
            <a:ext cx="2112171" cy="4767502"/>
            <a:chOff x="0" y="0"/>
            <a:chExt cx="4224341" cy="9535004"/>
          </a:xfrm>
        </p:grpSpPr>
        <p:grpSp>
          <p:nvGrpSpPr>
            <p:cNvPr id="66" name="Group 66"/>
            <p:cNvGrpSpPr/>
            <p:nvPr/>
          </p:nvGrpSpPr>
          <p:grpSpPr>
            <a:xfrm>
              <a:off x="0" y="0"/>
              <a:ext cx="3701994" cy="2352989"/>
              <a:chOff x="0" y="0"/>
              <a:chExt cx="1071659" cy="681147"/>
            </a:xfrm>
          </p:grpSpPr>
          <p:sp>
            <p:nvSpPr>
              <p:cNvPr id="67" name="Freeform 67"/>
              <p:cNvSpPr/>
              <p:nvPr/>
            </p:nvSpPr>
            <p:spPr>
              <a:xfrm>
                <a:off x="0" y="0"/>
                <a:ext cx="1071660" cy="681147"/>
              </a:xfrm>
              <a:custGeom>
                <a:avLst/>
                <a:gdLst/>
                <a:ahLst/>
                <a:cxnLst/>
                <a:rect l="l" t="t" r="r" b="b"/>
                <a:pathLst>
                  <a:path w="1071660" h="681147">
                    <a:moveTo>
                      <a:pt x="947199" y="681147"/>
                    </a:moveTo>
                    <a:lnTo>
                      <a:pt x="124460" y="681147"/>
                    </a:lnTo>
                    <a:cubicBezTo>
                      <a:pt x="55880" y="681147"/>
                      <a:pt x="0" y="625267"/>
                      <a:pt x="0" y="556687"/>
                    </a:cubicBezTo>
                    <a:lnTo>
                      <a:pt x="0" y="124460"/>
                    </a:lnTo>
                    <a:cubicBezTo>
                      <a:pt x="0" y="55880"/>
                      <a:pt x="55880" y="0"/>
                      <a:pt x="124460" y="0"/>
                    </a:cubicBezTo>
                    <a:lnTo>
                      <a:pt x="947200" y="0"/>
                    </a:lnTo>
                    <a:cubicBezTo>
                      <a:pt x="1015779" y="0"/>
                      <a:pt x="1071660" y="55880"/>
                      <a:pt x="1071660" y="124460"/>
                    </a:cubicBezTo>
                    <a:lnTo>
                      <a:pt x="1071660" y="556687"/>
                    </a:lnTo>
                    <a:cubicBezTo>
                      <a:pt x="1071660" y="625267"/>
                      <a:pt x="1015779" y="681147"/>
                      <a:pt x="947200" y="681147"/>
                    </a:cubicBezTo>
                    <a:close/>
                  </a:path>
                </a:pathLst>
              </a:custGeom>
              <a:solidFill>
                <a:srgbClr val="7373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8" name="Group 68"/>
            <p:cNvGrpSpPr/>
            <p:nvPr/>
          </p:nvGrpSpPr>
          <p:grpSpPr>
            <a:xfrm>
              <a:off x="0" y="863836"/>
              <a:ext cx="3701994" cy="8671168"/>
              <a:chOff x="0" y="0"/>
              <a:chExt cx="1071659" cy="2510144"/>
            </a:xfrm>
          </p:grpSpPr>
          <p:sp>
            <p:nvSpPr>
              <p:cNvPr id="69" name="Freeform 69"/>
              <p:cNvSpPr/>
              <p:nvPr/>
            </p:nvSpPr>
            <p:spPr>
              <a:xfrm>
                <a:off x="0" y="0"/>
                <a:ext cx="1071660" cy="2510144"/>
              </a:xfrm>
              <a:custGeom>
                <a:avLst/>
                <a:gdLst/>
                <a:ahLst/>
                <a:cxnLst/>
                <a:rect l="l" t="t" r="r" b="b"/>
                <a:pathLst>
                  <a:path w="1071660" h="2510144">
                    <a:moveTo>
                      <a:pt x="947199" y="2510144"/>
                    </a:moveTo>
                    <a:lnTo>
                      <a:pt x="124460" y="2510144"/>
                    </a:lnTo>
                    <a:cubicBezTo>
                      <a:pt x="55880" y="2510144"/>
                      <a:pt x="0" y="2454264"/>
                      <a:pt x="0" y="2385684"/>
                    </a:cubicBezTo>
                    <a:lnTo>
                      <a:pt x="0" y="124460"/>
                    </a:lnTo>
                    <a:cubicBezTo>
                      <a:pt x="0" y="55880"/>
                      <a:pt x="55880" y="0"/>
                      <a:pt x="124460" y="0"/>
                    </a:cubicBezTo>
                    <a:lnTo>
                      <a:pt x="947200" y="0"/>
                    </a:lnTo>
                    <a:cubicBezTo>
                      <a:pt x="1015779" y="0"/>
                      <a:pt x="1071660" y="55880"/>
                      <a:pt x="1071660" y="124460"/>
                    </a:cubicBezTo>
                    <a:lnTo>
                      <a:pt x="1071660" y="2385684"/>
                    </a:lnTo>
                    <a:cubicBezTo>
                      <a:pt x="1071660" y="2454264"/>
                      <a:pt x="1015779" y="2510144"/>
                      <a:pt x="947200" y="2510144"/>
                    </a:cubicBez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0" name="Group 70"/>
            <p:cNvGrpSpPr/>
            <p:nvPr/>
          </p:nvGrpSpPr>
          <p:grpSpPr>
            <a:xfrm rot="-5400000">
              <a:off x="3574730" y="4381841"/>
              <a:ext cx="776876" cy="522347"/>
              <a:chOff x="0" y="0"/>
              <a:chExt cx="1930400" cy="1297940"/>
            </a:xfrm>
          </p:grpSpPr>
          <p:sp>
            <p:nvSpPr>
              <p:cNvPr id="71" name="Freeform 71"/>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2" name="Group 72"/>
            <p:cNvGrpSpPr/>
            <p:nvPr/>
          </p:nvGrpSpPr>
          <p:grpSpPr>
            <a:xfrm>
              <a:off x="1065248" y="1285931"/>
              <a:ext cx="1571499" cy="1571499"/>
              <a:chOff x="0" y="0"/>
              <a:chExt cx="6350000" cy="6350000"/>
            </a:xfrm>
          </p:grpSpPr>
          <p:sp>
            <p:nvSpPr>
              <p:cNvPr id="73" name="Freeform 7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4" name="AutoShape 74"/>
            <p:cNvSpPr/>
            <p:nvPr/>
          </p:nvSpPr>
          <p:spPr>
            <a:xfrm>
              <a:off x="927447" y="3343032"/>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AutoShape 75"/>
            <p:cNvSpPr/>
            <p:nvPr/>
          </p:nvSpPr>
          <p:spPr>
            <a:xfrm>
              <a:off x="942476" y="5561491"/>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76"/>
            <p:cNvSpPr/>
            <p:nvPr/>
          </p:nvSpPr>
          <p:spPr>
            <a:xfrm>
              <a:off x="1441598" y="1975305"/>
              <a:ext cx="829054" cy="703660"/>
            </a:xfrm>
            <a:custGeom>
              <a:avLst/>
              <a:gdLst/>
              <a:ahLst/>
              <a:cxnLst/>
              <a:rect l="l" t="t" r="r" b="b"/>
              <a:pathLst>
                <a:path w="829054" h="703660">
                  <a:moveTo>
                    <a:pt x="0" y="0"/>
                  </a:moveTo>
                  <a:lnTo>
                    <a:pt x="829054" y="0"/>
                  </a:lnTo>
                  <a:lnTo>
                    <a:pt x="829054" y="703659"/>
                  </a:lnTo>
                  <a:lnTo>
                    <a:pt x="0" y="70365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77"/>
            <p:cNvSpPr/>
            <p:nvPr/>
          </p:nvSpPr>
          <p:spPr>
            <a:xfrm>
              <a:off x="1582836" y="1462967"/>
              <a:ext cx="546578" cy="498753"/>
            </a:xfrm>
            <a:custGeom>
              <a:avLst/>
              <a:gdLst/>
              <a:ahLst/>
              <a:cxnLst/>
              <a:rect l="l" t="t" r="r" b="b"/>
              <a:pathLst>
                <a:path w="546578" h="498753">
                  <a:moveTo>
                    <a:pt x="0" y="0"/>
                  </a:moveTo>
                  <a:lnTo>
                    <a:pt x="546578" y="0"/>
                  </a:lnTo>
                  <a:lnTo>
                    <a:pt x="546578" y="498753"/>
                  </a:lnTo>
                  <a:lnTo>
                    <a:pt x="0" y="49875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TextBox 78"/>
            <p:cNvSpPr txBox="1"/>
            <p:nvPr/>
          </p:nvSpPr>
          <p:spPr>
            <a:xfrm>
              <a:off x="0" y="115274"/>
              <a:ext cx="3701993"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01</a:t>
              </a:r>
            </a:p>
          </p:txBody>
        </p:sp>
        <p:sp>
          <p:nvSpPr>
            <p:cNvPr id="79" name="TextBox 79"/>
            <p:cNvSpPr txBox="1"/>
            <p:nvPr/>
          </p:nvSpPr>
          <p:spPr>
            <a:xfrm>
              <a:off x="510456" y="3788166"/>
              <a:ext cx="2596967" cy="1293174"/>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ts val="0"/>
                </a:spcBef>
                <a:spcAft>
                  <a:spcPts val="0"/>
                </a:spcAft>
                <a:buClrTx/>
                <a:buSzTx/>
                <a:buFontTx/>
                <a:buNone/>
                <a:tabLst/>
                <a:defRPr/>
              </a:pPr>
              <a:r>
                <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rPr>
                <a:t>Diagnose school priorities</a:t>
              </a:r>
            </a:p>
            <a:p>
              <a:pPr marL="0" marR="0" lvl="0" indent="0" algn="ctr" defTabSz="914400" rtl="0" eaLnBrk="1" fontAlgn="auto" latinLnBrk="0" hangingPunct="1">
                <a:lnSpc>
                  <a:spcPts val="1668"/>
                </a:lnSpc>
                <a:spcBef>
                  <a:spcPct val="0"/>
                </a:spcBef>
                <a:spcAft>
                  <a:spcPts val="0"/>
                </a:spcAft>
                <a:buClrTx/>
                <a:buSzTx/>
                <a:buFontTx/>
                <a:buNone/>
                <a:tabLst/>
                <a:defRPr/>
              </a:pPr>
              <a:endPar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endParaRPr>
            </a:p>
          </p:txBody>
        </p:sp>
        <p:sp>
          <p:nvSpPr>
            <p:cNvPr id="80" name="TextBox 80"/>
            <p:cNvSpPr txBox="1"/>
            <p:nvPr/>
          </p:nvSpPr>
          <p:spPr>
            <a:xfrm>
              <a:off x="327872" y="5846204"/>
              <a:ext cx="3032113" cy="2335768"/>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Senior leaders review improvement priorities and identify where strengthening leadership behaviours will have the greatest leverage.</a:t>
              </a:r>
            </a:p>
          </p:txBody>
        </p:sp>
      </p:grpSp>
      <p:sp>
        <p:nvSpPr>
          <p:cNvPr id="81" name="TextBox 81"/>
          <p:cNvSpPr txBox="1"/>
          <p:nvPr/>
        </p:nvSpPr>
        <p:spPr>
          <a:xfrm>
            <a:off x="3871446" y="1317945"/>
            <a:ext cx="4449108" cy="232884"/>
          </a:xfrm>
          <a:prstGeom prst="rect">
            <a:avLst/>
          </a:prstGeom>
        </p:spPr>
        <p:txBody>
          <a:bodyPr lIns="0" tIns="0" rIns="0" bIns="0" rtlCol="0" anchor="t">
            <a:spAutoFit/>
          </a:bodyPr>
          <a:lstStyle/>
          <a:p>
            <a:pPr marL="0" marR="0" lvl="0" indent="0" algn="ctr" defTabSz="914400" rtl="0" eaLnBrk="1" fontAlgn="auto" latinLnBrk="0" hangingPunct="1">
              <a:lnSpc>
                <a:spcPts val="1765"/>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FFFFFF"/>
                </a:solidFill>
                <a:effectLst/>
                <a:uLnTx/>
                <a:uFillTx/>
                <a:latin typeface="Public Sans Bold"/>
                <a:ea typeface="Public Sans Bold"/>
                <a:cs typeface="Public Sans Bold"/>
                <a:sym typeface="Public Sans Bold"/>
              </a:rPr>
              <a:t>THE HYBRID LEADERSHIP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FC9AA-EC34-7847-937F-EA59A9F941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D29E74-BC98-36DC-01A3-59190E6F120E}"/>
              </a:ext>
            </a:extLst>
          </p:cNvPr>
          <p:cNvSpPr/>
          <p:nvPr/>
        </p:nvSpPr>
        <p:spPr>
          <a:xfrm rot="5400000">
            <a:off x="2782884" y="-2808033"/>
            <a:ext cx="6824041" cy="12440108"/>
          </a:xfrm>
          <a:custGeom>
            <a:avLst/>
            <a:gdLst/>
            <a:ahLst/>
            <a:cxnLst/>
            <a:rect l="l" t="t" r="r" b="b"/>
            <a:pathLst>
              <a:path w="13474955" h="18284540">
                <a:moveTo>
                  <a:pt x="0" y="0"/>
                </a:moveTo>
                <a:lnTo>
                  <a:pt x="13474956" y="0"/>
                </a:lnTo>
                <a:lnTo>
                  <a:pt x="13474956" y="18284541"/>
                </a:lnTo>
                <a:lnTo>
                  <a:pt x="0" y="18284541"/>
                </a:lnTo>
                <a:lnTo>
                  <a:pt x="0" y="0"/>
                </a:lnTo>
                <a:close/>
              </a:path>
            </a:pathLst>
          </a:custGeom>
          <a:blipFill>
            <a:blip r:embed="rId3"/>
            <a:stretch>
              <a:fillRect l="-5892" r="-257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3">
            <a:extLst>
              <a:ext uri="{FF2B5EF4-FFF2-40B4-BE49-F238E27FC236}">
                <a16:creationId xmlns:a16="http://schemas.microsoft.com/office/drawing/2014/main" id="{95DC7043-8862-45BD-1055-A8600706832C}"/>
              </a:ext>
            </a:extLst>
          </p:cNvPr>
          <p:cNvGrpSpPr/>
          <p:nvPr/>
        </p:nvGrpSpPr>
        <p:grpSpPr>
          <a:xfrm>
            <a:off x="947406" y="236587"/>
            <a:ext cx="10494995" cy="1186912"/>
            <a:chOff x="0" y="0"/>
            <a:chExt cx="18514017" cy="2373823"/>
          </a:xfrm>
        </p:grpSpPr>
        <p:sp>
          <p:nvSpPr>
            <p:cNvPr id="4" name="Freeform 4">
              <a:extLst>
                <a:ext uri="{FF2B5EF4-FFF2-40B4-BE49-F238E27FC236}">
                  <a16:creationId xmlns:a16="http://schemas.microsoft.com/office/drawing/2014/main" id="{E27DAA25-3FB2-D22D-7A54-C5E9C0C0EDB5}"/>
                </a:ext>
              </a:extLst>
            </p:cNvPr>
            <p:cNvSpPr/>
            <p:nvPr/>
          </p:nvSpPr>
          <p:spPr>
            <a:xfrm>
              <a:off x="0" y="0"/>
              <a:ext cx="18514017" cy="1701929"/>
            </a:xfrm>
            <a:custGeom>
              <a:avLst/>
              <a:gdLst/>
              <a:ahLst/>
              <a:cxnLst/>
              <a:rect l="l" t="t" r="r" b="b"/>
              <a:pathLst>
                <a:path w="14846842" h="1701929">
                  <a:moveTo>
                    <a:pt x="0" y="0"/>
                  </a:moveTo>
                  <a:lnTo>
                    <a:pt x="14846842" y="0"/>
                  </a:lnTo>
                  <a:lnTo>
                    <a:pt x="14846842" y="1701929"/>
                  </a:lnTo>
                  <a:lnTo>
                    <a:pt x="0" y="1701929"/>
                  </a:lnTo>
                  <a:lnTo>
                    <a:pt x="0" y="0"/>
                  </a:lnTo>
                  <a:close/>
                </a:path>
              </a:pathLst>
            </a:custGeom>
            <a:blipFill>
              <a:blip>
                <a:extLst>
                  <a:ext uri="{96DAC541-7B7A-43D3-8B79-37D633B846F1}">
                    <asvg:svgBlip xmlns:asvg="http://schemas.microsoft.com/office/drawing/2016/SVG/main" r:embed="rId4"/>
                  </a:ext>
                </a:extLst>
              </a:blip>
              <a:stretch>
                <a:fillRect t="-29422" r="-1057" b="-90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5">
              <a:extLst>
                <a:ext uri="{FF2B5EF4-FFF2-40B4-BE49-F238E27FC236}">
                  <a16:creationId xmlns:a16="http://schemas.microsoft.com/office/drawing/2014/main" id="{FBF3E5DE-9E2D-7C27-31BC-018F89DA29C9}"/>
                </a:ext>
              </a:extLst>
            </p:cNvPr>
            <p:cNvSpPr txBox="1"/>
            <p:nvPr/>
          </p:nvSpPr>
          <p:spPr>
            <a:xfrm>
              <a:off x="0" y="415210"/>
              <a:ext cx="18514017" cy="1958613"/>
            </a:xfrm>
            <a:prstGeom prst="rect">
              <a:avLst/>
            </a:prstGeom>
          </p:spPr>
          <p:txBody>
            <a:bodyPr lIns="0" tIns="0" rIns="0" bIns="0" rtlCol="0" anchor="t">
              <a:spAutoFit/>
            </a:bodyPr>
            <a:lstStyle/>
            <a:p>
              <a:pPr marL="0" marR="0" lvl="0" indent="0" algn="ctr" defTabSz="914400" rtl="0" eaLnBrk="1" fontAlgn="auto" latinLnBrk="0" hangingPunct="1">
                <a:lnSpc>
                  <a:spcPts val="3655"/>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oolvetica Rg"/>
                  <a:cs typeface="Calibri" panose="020F0502020204030204" pitchFamily="34" charset="0"/>
                  <a:sym typeface="Coolvetica"/>
                </a:rPr>
                <a:t>Choosing your leadership behaviour focus</a:t>
              </a:r>
            </a:p>
          </p:txBody>
        </p:sp>
      </p:grpSp>
      <p:grpSp>
        <p:nvGrpSpPr>
          <p:cNvPr id="7" name="Group 7">
            <a:extLst>
              <a:ext uri="{FF2B5EF4-FFF2-40B4-BE49-F238E27FC236}">
                <a16:creationId xmlns:a16="http://schemas.microsoft.com/office/drawing/2014/main" id="{E90BA8DE-3074-2718-0518-B4A45E23721B}"/>
              </a:ext>
            </a:extLst>
          </p:cNvPr>
          <p:cNvGrpSpPr/>
          <p:nvPr/>
        </p:nvGrpSpPr>
        <p:grpSpPr>
          <a:xfrm>
            <a:off x="8191648" y="1732783"/>
            <a:ext cx="2421595" cy="4767502"/>
            <a:chOff x="0" y="0"/>
            <a:chExt cx="4843191" cy="9535004"/>
          </a:xfrm>
        </p:grpSpPr>
        <p:grpSp>
          <p:nvGrpSpPr>
            <p:cNvPr id="8" name="Group 8">
              <a:extLst>
                <a:ext uri="{FF2B5EF4-FFF2-40B4-BE49-F238E27FC236}">
                  <a16:creationId xmlns:a16="http://schemas.microsoft.com/office/drawing/2014/main" id="{032E8D69-47E0-C9D3-09AE-9CAF574BEF62}"/>
                </a:ext>
              </a:extLst>
            </p:cNvPr>
            <p:cNvGrpSpPr/>
            <p:nvPr/>
          </p:nvGrpSpPr>
          <p:grpSpPr>
            <a:xfrm>
              <a:off x="86347" y="0"/>
              <a:ext cx="4729531" cy="2352989"/>
              <a:chOff x="0" y="0"/>
              <a:chExt cx="1369112" cy="681147"/>
            </a:xfrm>
          </p:grpSpPr>
          <p:sp>
            <p:nvSpPr>
              <p:cNvPr id="9" name="Freeform 9">
                <a:extLst>
                  <a:ext uri="{FF2B5EF4-FFF2-40B4-BE49-F238E27FC236}">
                    <a16:creationId xmlns:a16="http://schemas.microsoft.com/office/drawing/2014/main" id="{DD829F23-99FA-DE21-5E21-989123E60099}"/>
                  </a:ext>
                </a:extLst>
              </p:cNvPr>
              <p:cNvSpPr/>
              <p:nvPr/>
            </p:nvSpPr>
            <p:spPr>
              <a:xfrm>
                <a:off x="0" y="0"/>
                <a:ext cx="1369113" cy="681147"/>
              </a:xfrm>
              <a:custGeom>
                <a:avLst/>
                <a:gdLst/>
                <a:ahLst/>
                <a:cxnLst/>
                <a:rect l="l" t="t" r="r" b="b"/>
                <a:pathLst>
                  <a:path w="1369113" h="681147">
                    <a:moveTo>
                      <a:pt x="1244652" y="681147"/>
                    </a:moveTo>
                    <a:lnTo>
                      <a:pt x="124460" y="681147"/>
                    </a:lnTo>
                    <a:cubicBezTo>
                      <a:pt x="55880" y="681147"/>
                      <a:pt x="0" y="625267"/>
                      <a:pt x="0" y="556687"/>
                    </a:cubicBezTo>
                    <a:lnTo>
                      <a:pt x="0" y="124460"/>
                    </a:lnTo>
                    <a:cubicBezTo>
                      <a:pt x="0" y="55880"/>
                      <a:pt x="55880" y="0"/>
                      <a:pt x="124460" y="0"/>
                    </a:cubicBezTo>
                    <a:lnTo>
                      <a:pt x="1244653" y="0"/>
                    </a:lnTo>
                    <a:cubicBezTo>
                      <a:pt x="1313232" y="0"/>
                      <a:pt x="1369113" y="55880"/>
                      <a:pt x="1369113" y="124460"/>
                    </a:cubicBezTo>
                    <a:lnTo>
                      <a:pt x="1369113" y="556687"/>
                    </a:lnTo>
                    <a:cubicBezTo>
                      <a:pt x="1369113" y="625267"/>
                      <a:pt x="1313232" y="681147"/>
                      <a:pt x="1244653" y="681147"/>
                    </a:cubicBezTo>
                    <a:close/>
                  </a:path>
                </a:pathLst>
              </a:custGeom>
              <a:solidFill>
                <a:srgbClr val="7373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oup 10">
              <a:extLst>
                <a:ext uri="{FF2B5EF4-FFF2-40B4-BE49-F238E27FC236}">
                  <a16:creationId xmlns:a16="http://schemas.microsoft.com/office/drawing/2014/main" id="{E22B2DFD-81EE-C368-C857-E7B02CC2FE57}"/>
                </a:ext>
              </a:extLst>
            </p:cNvPr>
            <p:cNvGrpSpPr/>
            <p:nvPr/>
          </p:nvGrpSpPr>
          <p:grpSpPr>
            <a:xfrm>
              <a:off x="0" y="863836"/>
              <a:ext cx="4843191" cy="8671168"/>
              <a:chOff x="0" y="0"/>
              <a:chExt cx="1402015" cy="2510144"/>
            </a:xfrm>
          </p:grpSpPr>
          <p:sp>
            <p:nvSpPr>
              <p:cNvPr id="11" name="Freeform 11">
                <a:extLst>
                  <a:ext uri="{FF2B5EF4-FFF2-40B4-BE49-F238E27FC236}">
                    <a16:creationId xmlns:a16="http://schemas.microsoft.com/office/drawing/2014/main" id="{ABAC5700-4263-B461-2155-0F3CE1D7FE82}"/>
                  </a:ext>
                </a:extLst>
              </p:cNvPr>
              <p:cNvSpPr/>
              <p:nvPr/>
            </p:nvSpPr>
            <p:spPr>
              <a:xfrm>
                <a:off x="0" y="0"/>
                <a:ext cx="1402015" cy="2510144"/>
              </a:xfrm>
              <a:custGeom>
                <a:avLst/>
                <a:gdLst/>
                <a:ahLst/>
                <a:cxnLst/>
                <a:rect l="l" t="t" r="r" b="b"/>
                <a:pathLst>
                  <a:path w="1402015" h="2510144">
                    <a:moveTo>
                      <a:pt x="1277555" y="2510144"/>
                    </a:moveTo>
                    <a:lnTo>
                      <a:pt x="124460" y="2510144"/>
                    </a:lnTo>
                    <a:cubicBezTo>
                      <a:pt x="55880" y="2510144"/>
                      <a:pt x="0" y="2454264"/>
                      <a:pt x="0" y="2385684"/>
                    </a:cubicBezTo>
                    <a:lnTo>
                      <a:pt x="0" y="124460"/>
                    </a:lnTo>
                    <a:cubicBezTo>
                      <a:pt x="0" y="55880"/>
                      <a:pt x="55880" y="0"/>
                      <a:pt x="124460" y="0"/>
                    </a:cubicBezTo>
                    <a:lnTo>
                      <a:pt x="1277555" y="0"/>
                    </a:lnTo>
                    <a:cubicBezTo>
                      <a:pt x="1346135" y="0"/>
                      <a:pt x="1402015" y="55880"/>
                      <a:pt x="1402015" y="124460"/>
                    </a:cubicBezTo>
                    <a:lnTo>
                      <a:pt x="1402015" y="2385684"/>
                    </a:lnTo>
                    <a:cubicBezTo>
                      <a:pt x="1402015" y="2454264"/>
                      <a:pt x="1346135" y="2510144"/>
                      <a:pt x="1277555" y="2510144"/>
                    </a:cubicBez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 name="Group 12">
              <a:extLst>
                <a:ext uri="{FF2B5EF4-FFF2-40B4-BE49-F238E27FC236}">
                  <a16:creationId xmlns:a16="http://schemas.microsoft.com/office/drawing/2014/main" id="{701E8715-02FB-45E8-0D2B-79F353F9FD33}"/>
                </a:ext>
              </a:extLst>
            </p:cNvPr>
            <p:cNvGrpSpPr/>
            <p:nvPr/>
          </p:nvGrpSpPr>
          <p:grpSpPr>
            <a:xfrm>
              <a:off x="2185168" y="1299749"/>
              <a:ext cx="1571499" cy="1571499"/>
              <a:chOff x="0" y="0"/>
              <a:chExt cx="6350000" cy="6350000"/>
            </a:xfrm>
          </p:grpSpPr>
          <p:sp>
            <p:nvSpPr>
              <p:cNvPr id="13" name="Freeform 13">
                <a:extLst>
                  <a:ext uri="{FF2B5EF4-FFF2-40B4-BE49-F238E27FC236}">
                    <a16:creationId xmlns:a16="http://schemas.microsoft.com/office/drawing/2014/main" id="{D31F02EB-F3BC-3A8E-4457-7D65484D96B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EAA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AutoShape 14">
              <a:extLst>
                <a:ext uri="{FF2B5EF4-FFF2-40B4-BE49-F238E27FC236}">
                  <a16:creationId xmlns:a16="http://schemas.microsoft.com/office/drawing/2014/main" id="{EE81976E-E19C-50C0-B350-0C80D7FD0E1D}"/>
                </a:ext>
              </a:extLst>
            </p:cNvPr>
            <p:cNvSpPr/>
            <p:nvPr/>
          </p:nvSpPr>
          <p:spPr>
            <a:xfrm>
              <a:off x="2082186" y="3362082"/>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AutoShape 15">
              <a:extLst>
                <a:ext uri="{FF2B5EF4-FFF2-40B4-BE49-F238E27FC236}">
                  <a16:creationId xmlns:a16="http://schemas.microsoft.com/office/drawing/2014/main" id="{188DEF42-EEFB-5F7E-04B4-B7132D18F313}"/>
                </a:ext>
              </a:extLst>
            </p:cNvPr>
            <p:cNvSpPr/>
            <p:nvPr/>
          </p:nvSpPr>
          <p:spPr>
            <a:xfrm>
              <a:off x="2097215" y="5561491"/>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a:extLst>
                <a:ext uri="{FF2B5EF4-FFF2-40B4-BE49-F238E27FC236}">
                  <a16:creationId xmlns:a16="http://schemas.microsoft.com/office/drawing/2014/main" id="{2FDD68DE-858B-81BF-B714-079F5CF10060}"/>
                </a:ext>
              </a:extLst>
            </p:cNvPr>
            <p:cNvSpPr/>
            <p:nvPr/>
          </p:nvSpPr>
          <p:spPr>
            <a:xfrm>
              <a:off x="2421595" y="1542403"/>
              <a:ext cx="1090556" cy="1090556"/>
            </a:xfrm>
            <a:custGeom>
              <a:avLst/>
              <a:gdLst/>
              <a:ahLst/>
              <a:cxnLst/>
              <a:rect l="l" t="t" r="r" b="b"/>
              <a:pathLst>
                <a:path w="1090556" h="1090556">
                  <a:moveTo>
                    <a:pt x="0" y="0"/>
                  </a:moveTo>
                  <a:lnTo>
                    <a:pt x="1090557" y="0"/>
                  </a:lnTo>
                  <a:lnTo>
                    <a:pt x="1090557" y="1090557"/>
                  </a:lnTo>
                  <a:lnTo>
                    <a:pt x="0" y="109055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7">
              <a:extLst>
                <a:ext uri="{FF2B5EF4-FFF2-40B4-BE49-F238E27FC236}">
                  <a16:creationId xmlns:a16="http://schemas.microsoft.com/office/drawing/2014/main" id="{088C9AE8-53E8-B7D0-16AD-389ECD657723}"/>
                </a:ext>
              </a:extLst>
            </p:cNvPr>
            <p:cNvSpPr txBox="1"/>
            <p:nvPr/>
          </p:nvSpPr>
          <p:spPr>
            <a:xfrm>
              <a:off x="1113882" y="115274"/>
              <a:ext cx="3729307"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05</a:t>
              </a:r>
            </a:p>
          </p:txBody>
        </p:sp>
        <p:sp>
          <p:nvSpPr>
            <p:cNvPr id="18" name="TextBox 18">
              <a:extLst>
                <a:ext uri="{FF2B5EF4-FFF2-40B4-BE49-F238E27FC236}">
                  <a16:creationId xmlns:a16="http://schemas.microsoft.com/office/drawing/2014/main" id="{7186A26A-4BDB-5017-ED5F-25E52750C0D2}"/>
                </a:ext>
              </a:extLst>
            </p:cNvPr>
            <p:cNvSpPr txBox="1"/>
            <p:nvPr/>
          </p:nvSpPr>
          <p:spPr>
            <a:xfrm>
              <a:off x="1695076" y="3637268"/>
              <a:ext cx="2656053" cy="1293174"/>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ct val="0"/>
                </a:spcBef>
                <a:spcAft>
                  <a:spcPts val="0"/>
                </a:spcAft>
                <a:buClrTx/>
                <a:buSzTx/>
                <a:buFontTx/>
                <a:buNone/>
                <a:tabLst/>
                <a:defRPr/>
              </a:pPr>
              <a:r>
                <a:rPr kumimoji="0" lang="en-US" sz="1390" b="1" i="0" u="none" strike="noStrike" kern="1200" cap="none" spc="0" normalizeH="0" baseline="0" noProof="0">
                  <a:ln>
                    <a:noFill/>
                  </a:ln>
                  <a:solidFill>
                    <a:srgbClr val="000000"/>
                  </a:solidFill>
                  <a:effectLst/>
                  <a:uLnTx/>
                  <a:uFillTx/>
                  <a:latin typeface="Public Sans Bold"/>
                  <a:ea typeface="Public Sans Bold"/>
                  <a:cs typeface="Public Sans Bold"/>
                  <a:sym typeface="Public Sans Bold"/>
                </a:rPr>
                <a:t>Review and repeat as priorities evolve</a:t>
              </a:r>
            </a:p>
          </p:txBody>
        </p:sp>
        <p:sp>
          <p:nvSpPr>
            <p:cNvPr id="19" name="TextBox 19">
              <a:extLst>
                <a:ext uri="{FF2B5EF4-FFF2-40B4-BE49-F238E27FC236}">
                  <a16:creationId xmlns:a16="http://schemas.microsoft.com/office/drawing/2014/main" id="{2D82E276-BF73-2F4C-A080-6DB542BCCC46}"/>
                </a:ext>
              </a:extLst>
            </p:cNvPr>
            <p:cNvSpPr txBox="1"/>
            <p:nvPr/>
          </p:nvSpPr>
          <p:spPr>
            <a:xfrm>
              <a:off x="1508426" y="5846204"/>
              <a:ext cx="3034061" cy="1335494"/>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All development continues within the </a:t>
              </a:r>
              <a:r>
                <a:rPr kumimoji="0" lang="en-US" sz="1200" b="1" i="0" u="none" strike="noStrike" kern="1200" cap="none" spc="0" normalizeH="0" baseline="0" noProof="0" dirty="0">
                  <a:ln>
                    <a:noFill/>
                  </a:ln>
                  <a:solidFill>
                    <a:srgbClr val="000000"/>
                  </a:solidFill>
                  <a:effectLst/>
                  <a:uLnTx/>
                  <a:uFillTx/>
                  <a:latin typeface="Aptos" panose="02110004020202020204"/>
                  <a:ea typeface="Public Sans Bold"/>
                  <a:cs typeface="Public Sans Bold"/>
                  <a:sym typeface="Public Sans Bold"/>
                </a:rPr>
                <a:t>Everyone Succeeds Leadership Cycle</a:t>
              </a: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a:t>
              </a:r>
            </a:p>
          </p:txBody>
        </p:sp>
      </p:grpSp>
      <p:grpSp>
        <p:nvGrpSpPr>
          <p:cNvPr id="20" name="Group 20">
            <a:extLst>
              <a:ext uri="{FF2B5EF4-FFF2-40B4-BE49-F238E27FC236}">
                <a16:creationId xmlns:a16="http://schemas.microsoft.com/office/drawing/2014/main" id="{5E1304FD-ACDE-547D-E104-5D82493A2AAA}"/>
              </a:ext>
            </a:extLst>
          </p:cNvPr>
          <p:cNvGrpSpPr/>
          <p:nvPr/>
        </p:nvGrpSpPr>
        <p:grpSpPr>
          <a:xfrm>
            <a:off x="6340369" y="1732783"/>
            <a:ext cx="2669393" cy="5091258"/>
            <a:chOff x="0" y="0"/>
            <a:chExt cx="5338788" cy="10182518"/>
          </a:xfrm>
        </p:grpSpPr>
        <p:grpSp>
          <p:nvGrpSpPr>
            <p:cNvPr id="21" name="Group 21">
              <a:extLst>
                <a:ext uri="{FF2B5EF4-FFF2-40B4-BE49-F238E27FC236}">
                  <a16:creationId xmlns:a16="http://schemas.microsoft.com/office/drawing/2014/main" id="{CAAD5BEE-AA67-C42D-8F35-3108762FBF11}"/>
                </a:ext>
              </a:extLst>
            </p:cNvPr>
            <p:cNvGrpSpPr/>
            <p:nvPr/>
          </p:nvGrpSpPr>
          <p:grpSpPr>
            <a:xfrm>
              <a:off x="0" y="0"/>
              <a:ext cx="4831862" cy="2352989"/>
              <a:chOff x="0" y="0"/>
              <a:chExt cx="1398735" cy="681147"/>
            </a:xfrm>
          </p:grpSpPr>
          <p:sp>
            <p:nvSpPr>
              <p:cNvPr id="22" name="Freeform 22">
                <a:extLst>
                  <a:ext uri="{FF2B5EF4-FFF2-40B4-BE49-F238E27FC236}">
                    <a16:creationId xmlns:a16="http://schemas.microsoft.com/office/drawing/2014/main" id="{D944F4A3-B7A1-CE48-77E1-AF4A8A6BE8B5}"/>
                  </a:ext>
                </a:extLst>
              </p:cNvPr>
              <p:cNvSpPr/>
              <p:nvPr/>
            </p:nvSpPr>
            <p:spPr>
              <a:xfrm>
                <a:off x="0" y="0"/>
                <a:ext cx="1398736" cy="681147"/>
              </a:xfrm>
              <a:custGeom>
                <a:avLst/>
                <a:gdLst/>
                <a:ahLst/>
                <a:cxnLst/>
                <a:rect l="l" t="t" r="r" b="b"/>
                <a:pathLst>
                  <a:path w="1398736" h="681147">
                    <a:moveTo>
                      <a:pt x="1274275" y="681147"/>
                    </a:moveTo>
                    <a:lnTo>
                      <a:pt x="124460" y="681147"/>
                    </a:lnTo>
                    <a:cubicBezTo>
                      <a:pt x="55880" y="681147"/>
                      <a:pt x="0" y="625267"/>
                      <a:pt x="0" y="556687"/>
                    </a:cubicBezTo>
                    <a:lnTo>
                      <a:pt x="0" y="124460"/>
                    </a:lnTo>
                    <a:cubicBezTo>
                      <a:pt x="0" y="55880"/>
                      <a:pt x="55880" y="0"/>
                      <a:pt x="124460" y="0"/>
                    </a:cubicBezTo>
                    <a:lnTo>
                      <a:pt x="1274276" y="0"/>
                    </a:lnTo>
                    <a:cubicBezTo>
                      <a:pt x="1342856" y="0"/>
                      <a:pt x="1398736" y="55880"/>
                      <a:pt x="1398736" y="124460"/>
                    </a:cubicBezTo>
                    <a:lnTo>
                      <a:pt x="1398736" y="556687"/>
                    </a:lnTo>
                    <a:cubicBezTo>
                      <a:pt x="1398736" y="625267"/>
                      <a:pt x="1342856" y="681147"/>
                      <a:pt x="1274276" y="681147"/>
                    </a:cubicBezTo>
                    <a:close/>
                  </a:path>
                </a:pathLst>
              </a:custGeom>
              <a:solidFill>
                <a:srgbClr val="B4B4B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3" name="Group 23">
              <a:extLst>
                <a:ext uri="{FF2B5EF4-FFF2-40B4-BE49-F238E27FC236}">
                  <a16:creationId xmlns:a16="http://schemas.microsoft.com/office/drawing/2014/main" id="{ED7739B1-6E2F-D0C6-54C5-64A7E42401A1}"/>
                </a:ext>
              </a:extLst>
            </p:cNvPr>
            <p:cNvGrpSpPr/>
            <p:nvPr/>
          </p:nvGrpSpPr>
          <p:grpSpPr>
            <a:xfrm>
              <a:off x="0" y="863836"/>
              <a:ext cx="4843191" cy="8671168"/>
              <a:chOff x="0" y="0"/>
              <a:chExt cx="1402015" cy="2510144"/>
            </a:xfrm>
          </p:grpSpPr>
          <p:sp>
            <p:nvSpPr>
              <p:cNvPr id="24" name="Freeform 24">
                <a:extLst>
                  <a:ext uri="{FF2B5EF4-FFF2-40B4-BE49-F238E27FC236}">
                    <a16:creationId xmlns:a16="http://schemas.microsoft.com/office/drawing/2014/main" id="{1C8BDFCE-E0FD-823C-40CF-455FA72B05C2}"/>
                  </a:ext>
                </a:extLst>
              </p:cNvPr>
              <p:cNvSpPr/>
              <p:nvPr/>
            </p:nvSpPr>
            <p:spPr>
              <a:xfrm>
                <a:off x="0" y="0"/>
                <a:ext cx="1402015" cy="2510144"/>
              </a:xfrm>
              <a:custGeom>
                <a:avLst/>
                <a:gdLst/>
                <a:ahLst/>
                <a:cxnLst/>
                <a:rect l="l" t="t" r="r" b="b"/>
                <a:pathLst>
                  <a:path w="1402015" h="2510144">
                    <a:moveTo>
                      <a:pt x="1277555" y="2510144"/>
                    </a:moveTo>
                    <a:lnTo>
                      <a:pt x="124460" y="2510144"/>
                    </a:lnTo>
                    <a:cubicBezTo>
                      <a:pt x="55880" y="2510144"/>
                      <a:pt x="0" y="2454264"/>
                      <a:pt x="0" y="2385684"/>
                    </a:cubicBezTo>
                    <a:lnTo>
                      <a:pt x="0" y="124460"/>
                    </a:lnTo>
                    <a:cubicBezTo>
                      <a:pt x="0" y="55880"/>
                      <a:pt x="55880" y="0"/>
                      <a:pt x="124460" y="0"/>
                    </a:cubicBezTo>
                    <a:lnTo>
                      <a:pt x="1277555" y="0"/>
                    </a:lnTo>
                    <a:cubicBezTo>
                      <a:pt x="1346135" y="0"/>
                      <a:pt x="1402015" y="55880"/>
                      <a:pt x="1402015" y="124460"/>
                    </a:cubicBezTo>
                    <a:lnTo>
                      <a:pt x="1402015" y="2385684"/>
                    </a:lnTo>
                    <a:cubicBezTo>
                      <a:pt x="1402015" y="2454264"/>
                      <a:pt x="1346135" y="2510144"/>
                      <a:pt x="1277555" y="2510144"/>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5" name="Group 25">
              <a:extLst>
                <a:ext uri="{FF2B5EF4-FFF2-40B4-BE49-F238E27FC236}">
                  <a16:creationId xmlns:a16="http://schemas.microsoft.com/office/drawing/2014/main" id="{F8646BB3-1D03-7836-BD43-747CC5DF9ABB}"/>
                </a:ext>
              </a:extLst>
            </p:cNvPr>
            <p:cNvGrpSpPr/>
            <p:nvPr/>
          </p:nvGrpSpPr>
          <p:grpSpPr>
            <a:xfrm rot="-5400000">
              <a:off x="4689177" y="4381841"/>
              <a:ext cx="776876" cy="522347"/>
              <a:chOff x="0" y="0"/>
              <a:chExt cx="1930400" cy="1297940"/>
            </a:xfrm>
          </p:grpSpPr>
          <p:sp>
            <p:nvSpPr>
              <p:cNvPr id="26" name="Freeform 26">
                <a:extLst>
                  <a:ext uri="{FF2B5EF4-FFF2-40B4-BE49-F238E27FC236}">
                    <a16:creationId xmlns:a16="http://schemas.microsoft.com/office/drawing/2014/main" id="{DAFC2576-3CC6-2DE9-E156-D95AD92B9F17}"/>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7" name="Group 27">
              <a:extLst>
                <a:ext uri="{FF2B5EF4-FFF2-40B4-BE49-F238E27FC236}">
                  <a16:creationId xmlns:a16="http://schemas.microsoft.com/office/drawing/2014/main" id="{F0ADEF00-7ADA-37E0-467D-0808F3E74C03}"/>
                </a:ext>
              </a:extLst>
            </p:cNvPr>
            <p:cNvGrpSpPr/>
            <p:nvPr/>
          </p:nvGrpSpPr>
          <p:grpSpPr>
            <a:xfrm>
              <a:off x="2217406" y="1299749"/>
              <a:ext cx="1571499" cy="1571499"/>
              <a:chOff x="0" y="0"/>
              <a:chExt cx="6350000" cy="6350000"/>
            </a:xfrm>
          </p:grpSpPr>
          <p:sp>
            <p:nvSpPr>
              <p:cNvPr id="28" name="Freeform 28">
                <a:extLst>
                  <a:ext uri="{FF2B5EF4-FFF2-40B4-BE49-F238E27FC236}">
                    <a16:creationId xmlns:a16="http://schemas.microsoft.com/office/drawing/2014/main" id="{16E9A7BF-A9E0-731F-0057-6DCA225A578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CA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9" name="AutoShape 29">
              <a:extLst>
                <a:ext uri="{FF2B5EF4-FFF2-40B4-BE49-F238E27FC236}">
                  <a16:creationId xmlns:a16="http://schemas.microsoft.com/office/drawing/2014/main" id="{EDC94013-F850-2E97-EC57-6D0C13E7B960}"/>
                </a:ext>
              </a:extLst>
            </p:cNvPr>
            <p:cNvSpPr/>
            <p:nvPr/>
          </p:nvSpPr>
          <p:spPr>
            <a:xfrm>
              <a:off x="2068747" y="3384149"/>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30">
              <a:extLst>
                <a:ext uri="{FF2B5EF4-FFF2-40B4-BE49-F238E27FC236}">
                  <a16:creationId xmlns:a16="http://schemas.microsoft.com/office/drawing/2014/main" id="{764B1B69-F62C-915F-250D-31F737D2CFC2}"/>
                </a:ext>
              </a:extLst>
            </p:cNvPr>
            <p:cNvSpPr/>
            <p:nvPr/>
          </p:nvSpPr>
          <p:spPr>
            <a:xfrm>
              <a:off x="2583598" y="1553221"/>
              <a:ext cx="823054" cy="1036919"/>
            </a:xfrm>
            <a:custGeom>
              <a:avLst/>
              <a:gdLst/>
              <a:ahLst/>
              <a:cxnLst/>
              <a:rect l="l" t="t" r="r" b="b"/>
              <a:pathLst>
                <a:path w="823054" h="1036919">
                  <a:moveTo>
                    <a:pt x="0" y="0"/>
                  </a:moveTo>
                  <a:lnTo>
                    <a:pt x="823054" y="0"/>
                  </a:lnTo>
                  <a:lnTo>
                    <a:pt x="823054" y="1036919"/>
                  </a:lnTo>
                  <a:lnTo>
                    <a:pt x="0" y="103691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AutoShape 31">
              <a:extLst>
                <a:ext uri="{FF2B5EF4-FFF2-40B4-BE49-F238E27FC236}">
                  <a16:creationId xmlns:a16="http://schemas.microsoft.com/office/drawing/2014/main" id="{83CD1965-6B5D-CEA4-329D-4E1BB2BE3F13}"/>
                </a:ext>
              </a:extLst>
            </p:cNvPr>
            <p:cNvSpPr/>
            <p:nvPr/>
          </p:nvSpPr>
          <p:spPr>
            <a:xfrm>
              <a:off x="2083776" y="5583559"/>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TextBox 32">
              <a:extLst>
                <a:ext uri="{FF2B5EF4-FFF2-40B4-BE49-F238E27FC236}">
                  <a16:creationId xmlns:a16="http://schemas.microsoft.com/office/drawing/2014/main" id="{9E8F1721-7C9C-6F34-6D6D-DD4394F690AB}"/>
                </a:ext>
              </a:extLst>
            </p:cNvPr>
            <p:cNvSpPr txBox="1"/>
            <p:nvPr/>
          </p:nvSpPr>
          <p:spPr>
            <a:xfrm>
              <a:off x="1129868" y="115272"/>
              <a:ext cx="3713323"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04</a:t>
              </a:r>
            </a:p>
          </p:txBody>
        </p:sp>
        <p:sp>
          <p:nvSpPr>
            <p:cNvPr id="33" name="TextBox 33">
              <a:extLst>
                <a:ext uri="{FF2B5EF4-FFF2-40B4-BE49-F238E27FC236}">
                  <a16:creationId xmlns:a16="http://schemas.microsoft.com/office/drawing/2014/main" id="{D6BB0572-0FD5-1562-99DE-88465A14B0B5}"/>
                </a:ext>
              </a:extLst>
            </p:cNvPr>
            <p:cNvSpPr txBox="1"/>
            <p:nvPr/>
          </p:nvSpPr>
          <p:spPr>
            <a:xfrm>
              <a:off x="1618349" y="3856435"/>
              <a:ext cx="2736363" cy="857158"/>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ct val="0"/>
                </a:spcBef>
                <a:spcAft>
                  <a:spcPts val="0"/>
                </a:spcAft>
                <a:buClrTx/>
                <a:buSzTx/>
                <a:buFontTx/>
                <a:buNone/>
                <a:tabLst/>
                <a:defRPr/>
              </a:pPr>
              <a:r>
                <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rPr>
                <a:t>Select personal focus behaviours</a:t>
              </a:r>
            </a:p>
          </p:txBody>
        </p:sp>
        <p:sp>
          <p:nvSpPr>
            <p:cNvPr id="34" name="TextBox 34">
              <a:extLst>
                <a:ext uri="{FF2B5EF4-FFF2-40B4-BE49-F238E27FC236}">
                  <a16:creationId xmlns:a16="http://schemas.microsoft.com/office/drawing/2014/main" id="{6FD2FF22-B676-202F-F6D2-6D4639B1D1F6}"/>
                </a:ext>
              </a:extLst>
            </p:cNvPr>
            <p:cNvSpPr txBox="1"/>
            <p:nvPr/>
          </p:nvSpPr>
          <p:spPr>
            <a:xfrm>
              <a:off x="1524411" y="5846201"/>
              <a:ext cx="3034061" cy="4336317"/>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Each leader selects 1 to 3 personal behaviours based on their role, current challenges, and intended impact.</a:t>
              </a:r>
            </a:p>
            <a:p>
              <a:pPr marL="0" marR="0" lvl="0" indent="0" algn="ctr" defTabSz="914400" rtl="0" eaLnBrk="1" fontAlgn="auto" latinLnBrk="0" hangingPunct="1">
                <a:lnSpc>
                  <a:spcPts val="1297"/>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endParaRPr>
            </a:p>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Leaders continue within the </a:t>
              </a:r>
              <a:r>
                <a:rPr kumimoji="0" lang="en-US" sz="1200" b="1" i="0" u="none" strike="noStrike" kern="1200" cap="none" spc="0" normalizeH="0" baseline="0" noProof="0" dirty="0">
                  <a:ln>
                    <a:noFill/>
                  </a:ln>
                  <a:solidFill>
                    <a:srgbClr val="000000"/>
                  </a:solidFill>
                  <a:effectLst/>
                  <a:uLnTx/>
                  <a:uFillTx/>
                  <a:latin typeface="Aptos" panose="02110004020202020204"/>
                  <a:ea typeface="Public Sans Bold"/>
                  <a:cs typeface="Public Sans Bold"/>
                  <a:sym typeface="Public Sans Bold"/>
                </a:rPr>
                <a:t>Learn and Lead phases of the Everyone Succeeds Leadership Cycle. </a:t>
              </a:r>
            </a:p>
            <a:p>
              <a:pPr marL="0" marR="0" lvl="0" indent="0" algn="ctr" defTabSz="914400" rtl="0" eaLnBrk="1" fontAlgn="auto" latinLnBrk="0" hangingPunct="1">
                <a:lnSpc>
                  <a:spcPts val="1297"/>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ptos" panose="02110004020202020204"/>
                <a:ea typeface="Public Sans Bold"/>
                <a:cs typeface="Public Sans Bold"/>
                <a:sym typeface="Public Sans Bold"/>
              </a:endParaRPr>
            </a:p>
          </p:txBody>
        </p:sp>
      </p:grpSp>
      <p:grpSp>
        <p:nvGrpSpPr>
          <p:cNvPr id="35" name="Group 35">
            <a:extLst>
              <a:ext uri="{FF2B5EF4-FFF2-40B4-BE49-F238E27FC236}">
                <a16:creationId xmlns:a16="http://schemas.microsoft.com/office/drawing/2014/main" id="{38844508-E3FE-E88C-E136-83B5ECA48915}"/>
              </a:ext>
            </a:extLst>
          </p:cNvPr>
          <p:cNvGrpSpPr/>
          <p:nvPr/>
        </p:nvGrpSpPr>
        <p:grpSpPr>
          <a:xfrm>
            <a:off x="4497082" y="1732783"/>
            <a:ext cx="2669393" cy="4767502"/>
            <a:chOff x="0" y="0"/>
            <a:chExt cx="5338788" cy="9535004"/>
          </a:xfrm>
        </p:grpSpPr>
        <p:grpSp>
          <p:nvGrpSpPr>
            <p:cNvPr id="36" name="Group 36">
              <a:extLst>
                <a:ext uri="{FF2B5EF4-FFF2-40B4-BE49-F238E27FC236}">
                  <a16:creationId xmlns:a16="http://schemas.microsoft.com/office/drawing/2014/main" id="{42251807-E654-B159-8651-18A0B6FB45D2}"/>
                </a:ext>
              </a:extLst>
            </p:cNvPr>
            <p:cNvGrpSpPr/>
            <p:nvPr/>
          </p:nvGrpSpPr>
          <p:grpSpPr>
            <a:xfrm>
              <a:off x="0" y="0"/>
              <a:ext cx="4816442" cy="2352989"/>
              <a:chOff x="0" y="0"/>
              <a:chExt cx="1394271" cy="681147"/>
            </a:xfrm>
          </p:grpSpPr>
          <p:sp>
            <p:nvSpPr>
              <p:cNvPr id="37" name="Freeform 37">
                <a:extLst>
                  <a:ext uri="{FF2B5EF4-FFF2-40B4-BE49-F238E27FC236}">
                    <a16:creationId xmlns:a16="http://schemas.microsoft.com/office/drawing/2014/main" id="{1CE547CD-BA58-A703-2856-3D29A1A0399F}"/>
                  </a:ext>
                </a:extLst>
              </p:cNvPr>
              <p:cNvSpPr/>
              <p:nvPr/>
            </p:nvSpPr>
            <p:spPr>
              <a:xfrm>
                <a:off x="0" y="0"/>
                <a:ext cx="1394272" cy="681147"/>
              </a:xfrm>
              <a:custGeom>
                <a:avLst/>
                <a:gdLst/>
                <a:ahLst/>
                <a:cxnLst/>
                <a:rect l="l" t="t" r="r" b="b"/>
                <a:pathLst>
                  <a:path w="1394272" h="681147">
                    <a:moveTo>
                      <a:pt x="1269811" y="681147"/>
                    </a:moveTo>
                    <a:lnTo>
                      <a:pt x="124460" y="681147"/>
                    </a:lnTo>
                    <a:cubicBezTo>
                      <a:pt x="55880" y="681147"/>
                      <a:pt x="0" y="625267"/>
                      <a:pt x="0" y="556687"/>
                    </a:cubicBezTo>
                    <a:lnTo>
                      <a:pt x="0" y="124460"/>
                    </a:lnTo>
                    <a:cubicBezTo>
                      <a:pt x="0" y="55880"/>
                      <a:pt x="55880" y="0"/>
                      <a:pt x="124460" y="0"/>
                    </a:cubicBezTo>
                    <a:lnTo>
                      <a:pt x="1269812" y="0"/>
                    </a:lnTo>
                    <a:cubicBezTo>
                      <a:pt x="1338392" y="0"/>
                      <a:pt x="1394272" y="55880"/>
                      <a:pt x="1394272" y="124460"/>
                    </a:cubicBezTo>
                    <a:lnTo>
                      <a:pt x="1394272" y="556687"/>
                    </a:lnTo>
                    <a:cubicBezTo>
                      <a:pt x="1394272" y="625267"/>
                      <a:pt x="1338392" y="681147"/>
                      <a:pt x="1269812" y="681147"/>
                    </a:cubicBezTo>
                    <a:close/>
                  </a:path>
                </a:pathLst>
              </a:custGeom>
              <a:solidFill>
                <a:srgbClr val="7373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8" name="Group 38">
              <a:extLst>
                <a:ext uri="{FF2B5EF4-FFF2-40B4-BE49-F238E27FC236}">
                  <a16:creationId xmlns:a16="http://schemas.microsoft.com/office/drawing/2014/main" id="{2E0D89B7-E122-86C5-111B-D2CB1B50722E}"/>
                </a:ext>
              </a:extLst>
            </p:cNvPr>
            <p:cNvGrpSpPr/>
            <p:nvPr/>
          </p:nvGrpSpPr>
          <p:grpSpPr>
            <a:xfrm>
              <a:off x="0" y="863836"/>
              <a:ext cx="4843191" cy="8671168"/>
              <a:chOff x="0" y="0"/>
              <a:chExt cx="1402015" cy="2510144"/>
            </a:xfrm>
          </p:grpSpPr>
          <p:sp>
            <p:nvSpPr>
              <p:cNvPr id="39" name="Freeform 39">
                <a:extLst>
                  <a:ext uri="{FF2B5EF4-FFF2-40B4-BE49-F238E27FC236}">
                    <a16:creationId xmlns:a16="http://schemas.microsoft.com/office/drawing/2014/main" id="{4492F05C-435B-F312-3B52-32644778F599}"/>
                  </a:ext>
                </a:extLst>
              </p:cNvPr>
              <p:cNvSpPr/>
              <p:nvPr/>
            </p:nvSpPr>
            <p:spPr>
              <a:xfrm>
                <a:off x="0" y="0"/>
                <a:ext cx="1402015" cy="2510144"/>
              </a:xfrm>
              <a:custGeom>
                <a:avLst/>
                <a:gdLst/>
                <a:ahLst/>
                <a:cxnLst/>
                <a:rect l="l" t="t" r="r" b="b"/>
                <a:pathLst>
                  <a:path w="1402015" h="2510144">
                    <a:moveTo>
                      <a:pt x="1277555" y="2510144"/>
                    </a:moveTo>
                    <a:lnTo>
                      <a:pt x="124460" y="2510144"/>
                    </a:lnTo>
                    <a:cubicBezTo>
                      <a:pt x="55880" y="2510144"/>
                      <a:pt x="0" y="2454264"/>
                      <a:pt x="0" y="2385684"/>
                    </a:cubicBezTo>
                    <a:lnTo>
                      <a:pt x="0" y="124460"/>
                    </a:lnTo>
                    <a:cubicBezTo>
                      <a:pt x="0" y="55880"/>
                      <a:pt x="55880" y="0"/>
                      <a:pt x="124460" y="0"/>
                    </a:cubicBezTo>
                    <a:lnTo>
                      <a:pt x="1277555" y="0"/>
                    </a:lnTo>
                    <a:cubicBezTo>
                      <a:pt x="1346135" y="0"/>
                      <a:pt x="1402015" y="55880"/>
                      <a:pt x="1402015" y="124460"/>
                    </a:cubicBezTo>
                    <a:lnTo>
                      <a:pt x="1402015" y="2385684"/>
                    </a:lnTo>
                    <a:cubicBezTo>
                      <a:pt x="1402015" y="2454264"/>
                      <a:pt x="1346135" y="2510144"/>
                      <a:pt x="1277555" y="2510144"/>
                    </a:cubicBez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 name="Group 40">
              <a:extLst>
                <a:ext uri="{FF2B5EF4-FFF2-40B4-BE49-F238E27FC236}">
                  <a16:creationId xmlns:a16="http://schemas.microsoft.com/office/drawing/2014/main" id="{3E5BF169-D02F-5026-A5AE-5308B5C424CF}"/>
                </a:ext>
              </a:extLst>
            </p:cNvPr>
            <p:cNvGrpSpPr/>
            <p:nvPr/>
          </p:nvGrpSpPr>
          <p:grpSpPr>
            <a:xfrm rot="-5400000">
              <a:off x="4689177" y="4381841"/>
              <a:ext cx="776876" cy="522347"/>
              <a:chOff x="0" y="0"/>
              <a:chExt cx="1930400" cy="1297940"/>
            </a:xfrm>
          </p:grpSpPr>
          <p:sp>
            <p:nvSpPr>
              <p:cNvPr id="41" name="Freeform 41">
                <a:extLst>
                  <a:ext uri="{FF2B5EF4-FFF2-40B4-BE49-F238E27FC236}">
                    <a16:creationId xmlns:a16="http://schemas.microsoft.com/office/drawing/2014/main" id="{21C6B100-D6AC-5043-BD6F-EF0D45D6F325}"/>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2" name="Group 42">
              <a:extLst>
                <a:ext uri="{FF2B5EF4-FFF2-40B4-BE49-F238E27FC236}">
                  <a16:creationId xmlns:a16="http://schemas.microsoft.com/office/drawing/2014/main" id="{7AA42089-2213-38D4-73AC-817113C145F5}"/>
                </a:ext>
              </a:extLst>
            </p:cNvPr>
            <p:cNvGrpSpPr/>
            <p:nvPr/>
          </p:nvGrpSpPr>
          <p:grpSpPr>
            <a:xfrm>
              <a:off x="2204680" y="1299749"/>
              <a:ext cx="1571499" cy="1571499"/>
              <a:chOff x="0" y="0"/>
              <a:chExt cx="6350000" cy="6350000"/>
            </a:xfrm>
          </p:grpSpPr>
          <p:sp>
            <p:nvSpPr>
              <p:cNvPr id="43" name="Freeform 43">
                <a:extLst>
                  <a:ext uri="{FF2B5EF4-FFF2-40B4-BE49-F238E27FC236}">
                    <a16:creationId xmlns:a16="http://schemas.microsoft.com/office/drawing/2014/main" id="{7D6B3734-E587-380B-E864-B043875161B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FAB4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AutoShape 44">
              <a:extLst>
                <a:ext uri="{FF2B5EF4-FFF2-40B4-BE49-F238E27FC236}">
                  <a16:creationId xmlns:a16="http://schemas.microsoft.com/office/drawing/2014/main" id="{5582A3F4-7599-6DBE-E87A-301743CF8516}"/>
                </a:ext>
              </a:extLst>
            </p:cNvPr>
            <p:cNvSpPr/>
            <p:nvPr/>
          </p:nvSpPr>
          <p:spPr>
            <a:xfrm>
              <a:off x="2088680" y="3384149"/>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TextBox 45">
              <a:extLst>
                <a:ext uri="{FF2B5EF4-FFF2-40B4-BE49-F238E27FC236}">
                  <a16:creationId xmlns:a16="http://schemas.microsoft.com/office/drawing/2014/main" id="{56BC6DE8-D346-517B-7736-D9F3CFD8A6EF}"/>
                </a:ext>
              </a:extLst>
            </p:cNvPr>
            <p:cNvSpPr txBox="1"/>
            <p:nvPr/>
          </p:nvSpPr>
          <p:spPr>
            <a:xfrm>
              <a:off x="1501069" y="3594142"/>
              <a:ext cx="3070801" cy="1293174"/>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ts val="0"/>
                </a:spcBef>
                <a:spcAft>
                  <a:spcPts val="0"/>
                </a:spcAft>
                <a:buClrTx/>
                <a:buSzTx/>
                <a:buFontTx/>
                <a:buNone/>
                <a:tabLst/>
                <a:defRPr/>
              </a:pPr>
              <a:r>
                <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rPr>
                <a:t>Diagnose individual strengths and needs</a:t>
              </a:r>
            </a:p>
            <a:p>
              <a:pPr marL="0" marR="0" lvl="0" indent="0" algn="ctr" defTabSz="914400" rtl="0" eaLnBrk="1" fontAlgn="auto" latinLnBrk="0" hangingPunct="1">
                <a:lnSpc>
                  <a:spcPts val="1668"/>
                </a:lnSpc>
                <a:spcBef>
                  <a:spcPct val="0"/>
                </a:spcBef>
                <a:spcAft>
                  <a:spcPts val="0"/>
                </a:spcAft>
                <a:buClrTx/>
                <a:buSzTx/>
                <a:buFontTx/>
                <a:buNone/>
                <a:tabLst/>
                <a:defRPr/>
              </a:pPr>
              <a:endPar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endParaRPr>
            </a:p>
          </p:txBody>
        </p:sp>
        <p:sp>
          <p:nvSpPr>
            <p:cNvPr id="46" name="AutoShape 46">
              <a:extLst>
                <a:ext uri="{FF2B5EF4-FFF2-40B4-BE49-F238E27FC236}">
                  <a16:creationId xmlns:a16="http://schemas.microsoft.com/office/drawing/2014/main" id="{74DA977B-B4FA-0B06-90C3-14ADE728670B}"/>
                </a:ext>
              </a:extLst>
            </p:cNvPr>
            <p:cNvSpPr/>
            <p:nvPr/>
          </p:nvSpPr>
          <p:spPr>
            <a:xfrm>
              <a:off x="2103710" y="5583559"/>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47">
              <a:extLst>
                <a:ext uri="{FF2B5EF4-FFF2-40B4-BE49-F238E27FC236}">
                  <a16:creationId xmlns:a16="http://schemas.microsoft.com/office/drawing/2014/main" id="{520C2294-2630-1D56-D8BB-DFEDF6C60D10}"/>
                </a:ext>
              </a:extLst>
            </p:cNvPr>
            <p:cNvSpPr/>
            <p:nvPr/>
          </p:nvSpPr>
          <p:spPr>
            <a:xfrm>
              <a:off x="2585215" y="1483027"/>
              <a:ext cx="810430" cy="1141450"/>
            </a:xfrm>
            <a:custGeom>
              <a:avLst/>
              <a:gdLst/>
              <a:ahLst/>
              <a:cxnLst/>
              <a:rect l="l" t="t" r="r" b="b"/>
              <a:pathLst>
                <a:path w="810430" h="1141450">
                  <a:moveTo>
                    <a:pt x="0" y="0"/>
                  </a:moveTo>
                  <a:lnTo>
                    <a:pt x="810429" y="0"/>
                  </a:lnTo>
                  <a:lnTo>
                    <a:pt x="810429" y="1141450"/>
                  </a:lnTo>
                  <a:lnTo>
                    <a:pt x="0" y="114145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TextBox 48">
              <a:extLst>
                <a:ext uri="{FF2B5EF4-FFF2-40B4-BE49-F238E27FC236}">
                  <a16:creationId xmlns:a16="http://schemas.microsoft.com/office/drawing/2014/main" id="{F39FB321-24AC-C1ED-7C35-7F4F2470EE27}"/>
                </a:ext>
              </a:extLst>
            </p:cNvPr>
            <p:cNvSpPr txBox="1"/>
            <p:nvPr/>
          </p:nvSpPr>
          <p:spPr>
            <a:xfrm>
              <a:off x="1125776" y="115274"/>
              <a:ext cx="3690665"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03</a:t>
              </a:r>
            </a:p>
          </p:txBody>
        </p:sp>
        <p:sp>
          <p:nvSpPr>
            <p:cNvPr id="49" name="TextBox 49">
              <a:extLst>
                <a:ext uri="{FF2B5EF4-FFF2-40B4-BE49-F238E27FC236}">
                  <a16:creationId xmlns:a16="http://schemas.microsoft.com/office/drawing/2014/main" id="{1A5B3870-CE54-5C17-1766-07F868AEDE3B}"/>
                </a:ext>
              </a:extLst>
            </p:cNvPr>
            <p:cNvSpPr txBox="1"/>
            <p:nvPr/>
          </p:nvSpPr>
          <p:spPr>
            <a:xfrm>
              <a:off x="1519443" y="5846204"/>
              <a:ext cx="3034061" cy="2002344"/>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Leaders complete diagnostics to identify role specific and challenge driven development priorities.</a:t>
              </a:r>
            </a:p>
          </p:txBody>
        </p:sp>
      </p:grpSp>
      <p:grpSp>
        <p:nvGrpSpPr>
          <p:cNvPr id="51" name="Group 51">
            <a:extLst>
              <a:ext uri="{FF2B5EF4-FFF2-40B4-BE49-F238E27FC236}">
                <a16:creationId xmlns:a16="http://schemas.microsoft.com/office/drawing/2014/main" id="{2D500EC2-2794-9E7D-E15A-253FB005EC89}"/>
              </a:ext>
            </a:extLst>
          </p:cNvPr>
          <p:cNvGrpSpPr/>
          <p:nvPr/>
        </p:nvGrpSpPr>
        <p:grpSpPr>
          <a:xfrm>
            <a:off x="2689723" y="1732783"/>
            <a:ext cx="2383620" cy="1176495"/>
            <a:chOff x="0" y="0"/>
            <a:chExt cx="1380029" cy="681147"/>
          </a:xfrm>
        </p:grpSpPr>
        <p:sp>
          <p:nvSpPr>
            <p:cNvPr id="52" name="Freeform 52">
              <a:extLst>
                <a:ext uri="{FF2B5EF4-FFF2-40B4-BE49-F238E27FC236}">
                  <a16:creationId xmlns:a16="http://schemas.microsoft.com/office/drawing/2014/main" id="{245A1481-BF05-DC11-5179-52F2BE6B5395}"/>
                </a:ext>
              </a:extLst>
            </p:cNvPr>
            <p:cNvSpPr/>
            <p:nvPr/>
          </p:nvSpPr>
          <p:spPr>
            <a:xfrm>
              <a:off x="0" y="0"/>
              <a:ext cx="1380029" cy="681147"/>
            </a:xfrm>
            <a:custGeom>
              <a:avLst/>
              <a:gdLst/>
              <a:ahLst/>
              <a:cxnLst/>
              <a:rect l="l" t="t" r="r" b="b"/>
              <a:pathLst>
                <a:path w="1380029" h="681147">
                  <a:moveTo>
                    <a:pt x="1255569" y="681147"/>
                  </a:moveTo>
                  <a:lnTo>
                    <a:pt x="124460" y="681147"/>
                  </a:lnTo>
                  <a:cubicBezTo>
                    <a:pt x="55880" y="681147"/>
                    <a:pt x="0" y="625267"/>
                    <a:pt x="0" y="556687"/>
                  </a:cubicBezTo>
                  <a:lnTo>
                    <a:pt x="0" y="124460"/>
                  </a:lnTo>
                  <a:cubicBezTo>
                    <a:pt x="0" y="55880"/>
                    <a:pt x="55880" y="0"/>
                    <a:pt x="124460" y="0"/>
                  </a:cubicBezTo>
                  <a:lnTo>
                    <a:pt x="1255569" y="0"/>
                  </a:lnTo>
                  <a:cubicBezTo>
                    <a:pt x="1324149" y="0"/>
                    <a:pt x="1380029" y="55880"/>
                    <a:pt x="1380029" y="124460"/>
                  </a:cubicBezTo>
                  <a:lnTo>
                    <a:pt x="1380029" y="556687"/>
                  </a:lnTo>
                  <a:cubicBezTo>
                    <a:pt x="1380029" y="625267"/>
                    <a:pt x="1324149" y="681147"/>
                    <a:pt x="1255569" y="681147"/>
                  </a:cubicBezTo>
                  <a:close/>
                </a:path>
              </a:pathLst>
            </a:custGeom>
            <a:solidFill>
              <a:srgbClr val="B4B4B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3" name="Group 53">
            <a:extLst>
              <a:ext uri="{FF2B5EF4-FFF2-40B4-BE49-F238E27FC236}">
                <a16:creationId xmlns:a16="http://schemas.microsoft.com/office/drawing/2014/main" id="{14509073-D7D8-B2AC-6B24-A6B079F35EFF}"/>
              </a:ext>
            </a:extLst>
          </p:cNvPr>
          <p:cNvGrpSpPr/>
          <p:nvPr/>
        </p:nvGrpSpPr>
        <p:grpSpPr>
          <a:xfrm>
            <a:off x="2651749" y="2164701"/>
            <a:ext cx="2421595" cy="4335584"/>
            <a:chOff x="0" y="0"/>
            <a:chExt cx="1402015" cy="2510144"/>
          </a:xfrm>
          <a:solidFill>
            <a:srgbClr val="FFE6B3"/>
          </a:solidFill>
        </p:grpSpPr>
        <p:sp>
          <p:nvSpPr>
            <p:cNvPr id="54" name="Freeform 54">
              <a:extLst>
                <a:ext uri="{FF2B5EF4-FFF2-40B4-BE49-F238E27FC236}">
                  <a16:creationId xmlns:a16="http://schemas.microsoft.com/office/drawing/2014/main" id="{149266FE-B3D7-5807-DE27-4D75A66A6F45}"/>
                </a:ext>
              </a:extLst>
            </p:cNvPr>
            <p:cNvSpPr/>
            <p:nvPr/>
          </p:nvSpPr>
          <p:spPr>
            <a:xfrm>
              <a:off x="0" y="0"/>
              <a:ext cx="1402015" cy="2510144"/>
            </a:xfrm>
            <a:custGeom>
              <a:avLst/>
              <a:gdLst/>
              <a:ahLst/>
              <a:cxnLst/>
              <a:rect l="l" t="t" r="r" b="b"/>
              <a:pathLst>
                <a:path w="1402015" h="2510144">
                  <a:moveTo>
                    <a:pt x="1277555" y="2510144"/>
                  </a:moveTo>
                  <a:lnTo>
                    <a:pt x="124460" y="2510144"/>
                  </a:lnTo>
                  <a:cubicBezTo>
                    <a:pt x="55880" y="2510144"/>
                    <a:pt x="0" y="2454264"/>
                    <a:pt x="0" y="2385684"/>
                  </a:cubicBezTo>
                  <a:lnTo>
                    <a:pt x="0" y="124460"/>
                  </a:lnTo>
                  <a:cubicBezTo>
                    <a:pt x="0" y="55880"/>
                    <a:pt x="55880" y="0"/>
                    <a:pt x="124460" y="0"/>
                  </a:cubicBezTo>
                  <a:lnTo>
                    <a:pt x="1277555" y="0"/>
                  </a:lnTo>
                  <a:cubicBezTo>
                    <a:pt x="1346135" y="0"/>
                    <a:pt x="1402015" y="55880"/>
                    <a:pt x="1402015" y="124460"/>
                  </a:cubicBezTo>
                  <a:lnTo>
                    <a:pt x="1402015" y="2385684"/>
                  </a:lnTo>
                  <a:cubicBezTo>
                    <a:pt x="1402015" y="2454264"/>
                    <a:pt x="1346135" y="2510144"/>
                    <a:pt x="1277555" y="2510144"/>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5" name="Group 55">
            <a:extLst>
              <a:ext uri="{FF2B5EF4-FFF2-40B4-BE49-F238E27FC236}">
                <a16:creationId xmlns:a16="http://schemas.microsoft.com/office/drawing/2014/main" id="{E4888331-C730-22E3-3B82-CA5ABF2B4E76}"/>
              </a:ext>
            </a:extLst>
          </p:cNvPr>
          <p:cNvGrpSpPr/>
          <p:nvPr/>
        </p:nvGrpSpPr>
        <p:grpSpPr>
          <a:xfrm rot="16200000">
            <a:off x="4996337" y="3923704"/>
            <a:ext cx="388438" cy="261173"/>
            <a:chOff x="0" y="0"/>
            <a:chExt cx="1930400" cy="1297940"/>
          </a:xfrm>
          <a:solidFill>
            <a:srgbClr val="FFE6B3"/>
          </a:solidFill>
        </p:grpSpPr>
        <p:sp>
          <p:nvSpPr>
            <p:cNvPr id="56" name="Freeform 56">
              <a:extLst>
                <a:ext uri="{FF2B5EF4-FFF2-40B4-BE49-F238E27FC236}">
                  <a16:creationId xmlns:a16="http://schemas.microsoft.com/office/drawing/2014/main" id="{BC7A07B0-186A-1F72-F68D-ACE93B8654CA}"/>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7" name="AutoShape 57">
            <a:extLst>
              <a:ext uri="{FF2B5EF4-FFF2-40B4-BE49-F238E27FC236}">
                <a16:creationId xmlns:a16="http://schemas.microsoft.com/office/drawing/2014/main" id="{D35A295B-C6D7-2D1B-D1F2-D3F45D0E6EDE}"/>
              </a:ext>
            </a:extLst>
          </p:cNvPr>
          <p:cNvSpPr/>
          <p:nvPr/>
        </p:nvSpPr>
        <p:spPr>
          <a:xfrm>
            <a:off x="3679383" y="3404299"/>
            <a:ext cx="947790"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8" name="Group 58">
            <a:extLst>
              <a:ext uri="{FF2B5EF4-FFF2-40B4-BE49-F238E27FC236}">
                <a16:creationId xmlns:a16="http://schemas.microsoft.com/office/drawing/2014/main" id="{60DE6C58-8F39-D186-8E1A-0C4986A54082}"/>
              </a:ext>
            </a:extLst>
          </p:cNvPr>
          <p:cNvGrpSpPr/>
          <p:nvPr/>
        </p:nvGrpSpPr>
        <p:grpSpPr>
          <a:xfrm>
            <a:off x="3748284" y="2375749"/>
            <a:ext cx="785749" cy="785750"/>
            <a:chOff x="0" y="0"/>
            <a:chExt cx="6350000" cy="6350000"/>
          </a:xfrm>
        </p:grpSpPr>
        <p:sp>
          <p:nvSpPr>
            <p:cNvPr id="59" name="Freeform 59">
              <a:extLst>
                <a:ext uri="{FF2B5EF4-FFF2-40B4-BE49-F238E27FC236}">
                  <a16:creationId xmlns:a16="http://schemas.microsoft.com/office/drawing/2014/main" id="{BF08FFF4-683B-6171-6DEC-CC2D9D7D6931}"/>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CA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0" name="AutoShape 60">
            <a:extLst>
              <a:ext uri="{FF2B5EF4-FFF2-40B4-BE49-F238E27FC236}">
                <a16:creationId xmlns:a16="http://schemas.microsoft.com/office/drawing/2014/main" id="{300D2039-915F-7395-B5E0-9BA9C9AE52D4}"/>
              </a:ext>
            </a:extLst>
          </p:cNvPr>
          <p:cNvSpPr/>
          <p:nvPr/>
        </p:nvSpPr>
        <p:spPr>
          <a:xfrm>
            <a:off x="3686898" y="4513529"/>
            <a:ext cx="947790"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61">
            <a:extLst>
              <a:ext uri="{FF2B5EF4-FFF2-40B4-BE49-F238E27FC236}">
                <a16:creationId xmlns:a16="http://schemas.microsoft.com/office/drawing/2014/main" id="{775D1EFE-8A6E-C1DF-0D62-27A77CF8AFFD}"/>
              </a:ext>
            </a:extLst>
          </p:cNvPr>
          <p:cNvSpPr/>
          <p:nvPr/>
        </p:nvSpPr>
        <p:spPr>
          <a:xfrm>
            <a:off x="3864739" y="2509394"/>
            <a:ext cx="536905" cy="488584"/>
          </a:xfrm>
          <a:custGeom>
            <a:avLst/>
            <a:gdLst/>
            <a:ahLst/>
            <a:cxnLst/>
            <a:rect l="l" t="t" r="r" b="b"/>
            <a:pathLst>
              <a:path w="1073811" h="977168">
                <a:moveTo>
                  <a:pt x="0" y="0"/>
                </a:moveTo>
                <a:lnTo>
                  <a:pt x="1073811" y="0"/>
                </a:lnTo>
                <a:lnTo>
                  <a:pt x="1073811" y="977168"/>
                </a:lnTo>
                <a:lnTo>
                  <a:pt x="0" y="97716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TextBox 62">
            <a:extLst>
              <a:ext uri="{FF2B5EF4-FFF2-40B4-BE49-F238E27FC236}">
                <a16:creationId xmlns:a16="http://schemas.microsoft.com/office/drawing/2014/main" id="{13B2305D-39FE-60DB-ED65-769B082FEAD3}"/>
              </a:ext>
            </a:extLst>
          </p:cNvPr>
          <p:cNvSpPr txBox="1"/>
          <p:nvPr/>
        </p:nvSpPr>
        <p:spPr>
          <a:xfrm>
            <a:off x="3222347" y="1790420"/>
            <a:ext cx="1837622" cy="282129"/>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02</a:t>
            </a:r>
          </a:p>
        </p:txBody>
      </p:sp>
      <p:sp>
        <p:nvSpPr>
          <p:cNvPr id="63" name="TextBox 63">
            <a:extLst>
              <a:ext uri="{FF2B5EF4-FFF2-40B4-BE49-F238E27FC236}">
                <a16:creationId xmlns:a16="http://schemas.microsoft.com/office/drawing/2014/main" id="{218E51B9-B334-0516-AEF7-5FF0B05694A7}"/>
              </a:ext>
            </a:extLst>
          </p:cNvPr>
          <p:cNvSpPr txBox="1"/>
          <p:nvPr/>
        </p:nvSpPr>
        <p:spPr>
          <a:xfrm>
            <a:off x="3272870" y="3740580"/>
            <a:ext cx="1719297" cy="646587"/>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ct val="0"/>
              </a:spcBef>
              <a:spcAft>
                <a:spcPts val="0"/>
              </a:spcAft>
              <a:buClrTx/>
              <a:buSzTx/>
              <a:buFontTx/>
              <a:buNone/>
              <a:tabLst/>
              <a:defRPr/>
            </a:pPr>
            <a:r>
              <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rPr>
              <a:t>Select shared behaviours</a:t>
            </a:r>
          </a:p>
          <a:p>
            <a:pPr marL="0" marR="0" lvl="0" indent="0" algn="ctr" defTabSz="914400" rtl="0" eaLnBrk="1" fontAlgn="auto" latinLnBrk="0" hangingPunct="1">
              <a:lnSpc>
                <a:spcPts val="1668"/>
              </a:lnSpc>
              <a:spcBef>
                <a:spcPct val="0"/>
              </a:spcBef>
              <a:spcAft>
                <a:spcPts val="0"/>
              </a:spcAft>
              <a:buClrTx/>
              <a:buSzTx/>
              <a:buFontTx/>
              <a:buNone/>
              <a:tabLst/>
              <a:defRPr/>
            </a:pPr>
            <a:endPar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endParaRPr>
          </a:p>
        </p:txBody>
      </p:sp>
      <p:sp>
        <p:nvSpPr>
          <p:cNvPr id="64" name="TextBox 64">
            <a:extLst>
              <a:ext uri="{FF2B5EF4-FFF2-40B4-BE49-F238E27FC236}">
                <a16:creationId xmlns:a16="http://schemas.microsoft.com/office/drawing/2014/main" id="{04163EA3-92B7-3158-5E79-544DC643092F}"/>
              </a:ext>
            </a:extLst>
          </p:cNvPr>
          <p:cNvSpPr txBox="1"/>
          <p:nvPr/>
        </p:nvSpPr>
        <p:spPr>
          <a:xfrm>
            <a:off x="3352934" y="4655885"/>
            <a:ext cx="1517030" cy="1834733"/>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Up to 3 high leverage behaviours are chosen.</a:t>
            </a:r>
          </a:p>
          <a:p>
            <a:pPr marL="0" marR="0" lvl="0" indent="0" algn="ctr" defTabSz="914400" rtl="0" eaLnBrk="1" fontAlgn="auto" latinLnBrk="0" hangingPunct="1">
              <a:lnSpc>
                <a:spcPts val="1297"/>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endParaRPr>
          </a:p>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Leaders enter the </a:t>
            </a:r>
            <a:r>
              <a:rPr kumimoji="0" lang="en-US" sz="1200" b="1" i="0" u="none" strike="noStrike" kern="1200" cap="none" spc="0" normalizeH="0" baseline="0" noProof="0" dirty="0">
                <a:ln>
                  <a:noFill/>
                </a:ln>
                <a:solidFill>
                  <a:srgbClr val="000000"/>
                </a:solidFill>
                <a:effectLst/>
                <a:uLnTx/>
                <a:uFillTx/>
                <a:latin typeface="Aptos" panose="02110004020202020204"/>
                <a:ea typeface="Public Sans Bold"/>
                <a:cs typeface="Public Sans Bold"/>
                <a:sym typeface="Public Sans Bold"/>
              </a:rPr>
              <a:t>Learn and Lead phases of the Everyone Succeeds Leadership Cycle</a:t>
            </a: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 together.</a:t>
            </a:r>
          </a:p>
          <a:p>
            <a:pPr marL="0" marR="0" lvl="0" indent="0" algn="ctr" defTabSz="914400" rtl="0" eaLnBrk="1" fontAlgn="auto" latinLnBrk="0" hangingPunct="1">
              <a:lnSpc>
                <a:spcPts val="1297"/>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endParaRPr>
          </a:p>
        </p:txBody>
      </p:sp>
      <p:grpSp>
        <p:nvGrpSpPr>
          <p:cNvPr id="65" name="Group 65">
            <a:extLst>
              <a:ext uri="{FF2B5EF4-FFF2-40B4-BE49-F238E27FC236}">
                <a16:creationId xmlns:a16="http://schemas.microsoft.com/office/drawing/2014/main" id="{39C4DF18-CD01-7F5C-7BD1-6C1740051B0D}"/>
              </a:ext>
            </a:extLst>
          </p:cNvPr>
          <p:cNvGrpSpPr/>
          <p:nvPr/>
        </p:nvGrpSpPr>
        <p:grpSpPr>
          <a:xfrm>
            <a:off x="1371349" y="1732783"/>
            <a:ext cx="2112171" cy="4767502"/>
            <a:chOff x="0" y="0"/>
            <a:chExt cx="4224341" cy="9535004"/>
          </a:xfrm>
        </p:grpSpPr>
        <p:grpSp>
          <p:nvGrpSpPr>
            <p:cNvPr id="66" name="Group 66">
              <a:extLst>
                <a:ext uri="{FF2B5EF4-FFF2-40B4-BE49-F238E27FC236}">
                  <a16:creationId xmlns:a16="http://schemas.microsoft.com/office/drawing/2014/main" id="{50AA2271-5B56-0231-7DB8-FF5ED6A2C850}"/>
                </a:ext>
              </a:extLst>
            </p:cNvPr>
            <p:cNvGrpSpPr/>
            <p:nvPr/>
          </p:nvGrpSpPr>
          <p:grpSpPr>
            <a:xfrm>
              <a:off x="0" y="0"/>
              <a:ext cx="3701994" cy="2352989"/>
              <a:chOff x="0" y="0"/>
              <a:chExt cx="1071659" cy="681147"/>
            </a:xfrm>
          </p:grpSpPr>
          <p:sp>
            <p:nvSpPr>
              <p:cNvPr id="67" name="Freeform 67">
                <a:extLst>
                  <a:ext uri="{FF2B5EF4-FFF2-40B4-BE49-F238E27FC236}">
                    <a16:creationId xmlns:a16="http://schemas.microsoft.com/office/drawing/2014/main" id="{D153BD5E-8CFA-7A1A-EC17-D759F50546A8}"/>
                  </a:ext>
                </a:extLst>
              </p:cNvPr>
              <p:cNvSpPr/>
              <p:nvPr/>
            </p:nvSpPr>
            <p:spPr>
              <a:xfrm>
                <a:off x="0" y="0"/>
                <a:ext cx="1071660" cy="681147"/>
              </a:xfrm>
              <a:custGeom>
                <a:avLst/>
                <a:gdLst/>
                <a:ahLst/>
                <a:cxnLst/>
                <a:rect l="l" t="t" r="r" b="b"/>
                <a:pathLst>
                  <a:path w="1071660" h="681147">
                    <a:moveTo>
                      <a:pt x="947199" y="681147"/>
                    </a:moveTo>
                    <a:lnTo>
                      <a:pt x="124460" y="681147"/>
                    </a:lnTo>
                    <a:cubicBezTo>
                      <a:pt x="55880" y="681147"/>
                      <a:pt x="0" y="625267"/>
                      <a:pt x="0" y="556687"/>
                    </a:cubicBezTo>
                    <a:lnTo>
                      <a:pt x="0" y="124460"/>
                    </a:lnTo>
                    <a:cubicBezTo>
                      <a:pt x="0" y="55880"/>
                      <a:pt x="55880" y="0"/>
                      <a:pt x="124460" y="0"/>
                    </a:cubicBezTo>
                    <a:lnTo>
                      <a:pt x="947200" y="0"/>
                    </a:lnTo>
                    <a:cubicBezTo>
                      <a:pt x="1015779" y="0"/>
                      <a:pt x="1071660" y="55880"/>
                      <a:pt x="1071660" y="124460"/>
                    </a:cubicBezTo>
                    <a:lnTo>
                      <a:pt x="1071660" y="556687"/>
                    </a:lnTo>
                    <a:cubicBezTo>
                      <a:pt x="1071660" y="625267"/>
                      <a:pt x="1015779" y="681147"/>
                      <a:pt x="947200" y="681147"/>
                    </a:cubicBezTo>
                    <a:close/>
                  </a:path>
                </a:pathLst>
              </a:custGeom>
              <a:solidFill>
                <a:srgbClr val="7373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8" name="Group 68">
              <a:extLst>
                <a:ext uri="{FF2B5EF4-FFF2-40B4-BE49-F238E27FC236}">
                  <a16:creationId xmlns:a16="http://schemas.microsoft.com/office/drawing/2014/main" id="{353A6B5A-5ED9-8E61-3213-39E7ABC2E382}"/>
                </a:ext>
              </a:extLst>
            </p:cNvPr>
            <p:cNvGrpSpPr/>
            <p:nvPr/>
          </p:nvGrpSpPr>
          <p:grpSpPr>
            <a:xfrm>
              <a:off x="0" y="863836"/>
              <a:ext cx="3701994" cy="8671168"/>
              <a:chOff x="0" y="0"/>
              <a:chExt cx="1071659" cy="2510144"/>
            </a:xfrm>
          </p:grpSpPr>
          <p:sp>
            <p:nvSpPr>
              <p:cNvPr id="69" name="Freeform 69">
                <a:extLst>
                  <a:ext uri="{FF2B5EF4-FFF2-40B4-BE49-F238E27FC236}">
                    <a16:creationId xmlns:a16="http://schemas.microsoft.com/office/drawing/2014/main" id="{861F3732-FBAE-4D40-60CE-9227D7973099}"/>
                  </a:ext>
                </a:extLst>
              </p:cNvPr>
              <p:cNvSpPr/>
              <p:nvPr/>
            </p:nvSpPr>
            <p:spPr>
              <a:xfrm>
                <a:off x="0" y="0"/>
                <a:ext cx="1071660" cy="2510144"/>
              </a:xfrm>
              <a:custGeom>
                <a:avLst/>
                <a:gdLst/>
                <a:ahLst/>
                <a:cxnLst/>
                <a:rect l="l" t="t" r="r" b="b"/>
                <a:pathLst>
                  <a:path w="1071660" h="2510144">
                    <a:moveTo>
                      <a:pt x="947199" y="2510144"/>
                    </a:moveTo>
                    <a:lnTo>
                      <a:pt x="124460" y="2510144"/>
                    </a:lnTo>
                    <a:cubicBezTo>
                      <a:pt x="55880" y="2510144"/>
                      <a:pt x="0" y="2454264"/>
                      <a:pt x="0" y="2385684"/>
                    </a:cubicBezTo>
                    <a:lnTo>
                      <a:pt x="0" y="124460"/>
                    </a:lnTo>
                    <a:cubicBezTo>
                      <a:pt x="0" y="55880"/>
                      <a:pt x="55880" y="0"/>
                      <a:pt x="124460" y="0"/>
                    </a:cubicBezTo>
                    <a:lnTo>
                      <a:pt x="947200" y="0"/>
                    </a:lnTo>
                    <a:cubicBezTo>
                      <a:pt x="1015779" y="0"/>
                      <a:pt x="1071660" y="55880"/>
                      <a:pt x="1071660" y="124460"/>
                    </a:cubicBezTo>
                    <a:lnTo>
                      <a:pt x="1071660" y="2385684"/>
                    </a:lnTo>
                    <a:cubicBezTo>
                      <a:pt x="1071660" y="2454264"/>
                      <a:pt x="1015779" y="2510144"/>
                      <a:pt x="947200" y="2510144"/>
                    </a:cubicBez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0" name="Group 70">
              <a:extLst>
                <a:ext uri="{FF2B5EF4-FFF2-40B4-BE49-F238E27FC236}">
                  <a16:creationId xmlns:a16="http://schemas.microsoft.com/office/drawing/2014/main" id="{5AE41601-E2AC-B2DF-5029-70B2A56F195B}"/>
                </a:ext>
              </a:extLst>
            </p:cNvPr>
            <p:cNvGrpSpPr/>
            <p:nvPr/>
          </p:nvGrpSpPr>
          <p:grpSpPr>
            <a:xfrm rot="-5400000">
              <a:off x="3574730" y="4381841"/>
              <a:ext cx="776876" cy="522347"/>
              <a:chOff x="0" y="0"/>
              <a:chExt cx="1930400" cy="1297940"/>
            </a:xfrm>
          </p:grpSpPr>
          <p:sp>
            <p:nvSpPr>
              <p:cNvPr id="71" name="Freeform 71">
                <a:extLst>
                  <a:ext uri="{FF2B5EF4-FFF2-40B4-BE49-F238E27FC236}">
                    <a16:creationId xmlns:a16="http://schemas.microsoft.com/office/drawing/2014/main" id="{5191F32F-D3E9-4F6F-08D7-F883E11CDFB8}"/>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2" name="Group 72">
              <a:extLst>
                <a:ext uri="{FF2B5EF4-FFF2-40B4-BE49-F238E27FC236}">
                  <a16:creationId xmlns:a16="http://schemas.microsoft.com/office/drawing/2014/main" id="{7B9CAA7B-FDBC-9234-E77D-68F58656B9AF}"/>
                </a:ext>
              </a:extLst>
            </p:cNvPr>
            <p:cNvGrpSpPr/>
            <p:nvPr/>
          </p:nvGrpSpPr>
          <p:grpSpPr>
            <a:xfrm>
              <a:off x="1065248" y="1285931"/>
              <a:ext cx="1571499" cy="1571499"/>
              <a:chOff x="0" y="0"/>
              <a:chExt cx="6350000" cy="6350000"/>
            </a:xfrm>
          </p:grpSpPr>
          <p:sp>
            <p:nvSpPr>
              <p:cNvPr id="73" name="Freeform 73">
                <a:extLst>
                  <a:ext uri="{FF2B5EF4-FFF2-40B4-BE49-F238E27FC236}">
                    <a16:creationId xmlns:a16="http://schemas.microsoft.com/office/drawing/2014/main" id="{E1C24A62-DD75-5A73-855D-CC40FEFF104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D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4" name="AutoShape 74">
              <a:extLst>
                <a:ext uri="{FF2B5EF4-FFF2-40B4-BE49-F238E27FC236}">
                  <a16:creationId xmlns:a16="http://schemas.microsoft.com/office/drawing/2014/main" id="{F1F9F246-A093-8679-84A8-29BB42186F74}"/>
                </a:ext>
              </a:extLst>
            </p:cNvPr>
            <p:cNvSpPr/>
            <p:nvPr/>
          </p:nvSpPr>
          <p:spPr>
            <a:xfrm>
              <a:off x="927447" y="3343032"/>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AutoShape 75">
              <a:extLst>
                <a:ext uri="{FF2B5EF4-FFF2-40B4-BE49-F238E27FC236}">
                  <a16:creationId xmlns:a16="http://schemas.microsoft.com/office/drawing/2014/main" id="{2FA34B51-C18C-2307-886A-C483F919DBE2}"/>
                </a:ext>
              </a:extLst>
            </p:cNvPr>
            <p:cNvSpPr/>
            <p:nvPr/>
          </p:nvSpPr>
          <p:spPr>
            <a:xfrm>
              <a:off x="942476" y="5561491"/>
              <a:ext cx="1895581" cy="0"/>
            </a:xfrm>
            <a:prstGeom prst="line">
              <a:avLst/>
            </a:prstGeom>
            <a:ln w="38100" cap="rnd">
              <a:solidFill>
                <a:srgbClr val="404040"/>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76">
              <a:extLst>
                <a:ext uri="{FF2B5EF4-FFF2-40B4-BE49-F238E27FC236}">
                  <a16:creationId xmlns:a16="http://schemas.microsoft.com/office/drawing/2014/main" id="{9836C7F2-6DF2-A281-0291-0C10265317F3}"/>
                </a:ext>
              </a:extLst>
            </p:cNvPr>
            <p:cNvSpPr/>
            <p:nvPr/>
          </p:nvSpPr>
          <p:spPr>
            <a:xfrm>
              <a:off x="1441598" y="1975305"/>
              <a:ext cx="829054" cy="703660"/>
            </a:xfrm>
            <a:custGeom>
              <a:avLst/>
              <a:gdLst/>
              <a:ahLst/>
              <a:cxnLst/>
              <a:rect l="l" t="t" r="r" b="b"/>
              <a:pathLst>
                <a:path w="829054" h="703660">
                  <a:moveTo>
                    <a:pt x="0" y="0"/>
                  </a:moveTo>
                  <a:lnTo>
                    <a:pt x="829054" y="0"/>
                  </a:lnTo>
                  <a:lnTo>
                    <a:pt x="829054" y="703659"/>
                  </a:lnTo>
                  <a:lnTo>
                    <a:pt x="0" y="70365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77">
              <a:extLst>
                <a:ext uri="{FF2B5EF4-FFF2-40B4-BE49-F238E27FC236}">
                  <a16:creationId xmlns:a16="http://schemas.microsoft.com/office/drawing/2014/main" id="{8CD3ACC9-E7BD-B19C-7D3D-6160F21AEC67}"/>
                </a:ext>
              </a:extLst>
            </p:cNvPr>
            <p:cNvSpPr/>
            <p:nvPr/>
          </p:nvSpPr>
          <p:spPr>
            <a:xfrm>
              <a:off x="1582836" y="1462967"/>
              <a:ext cx="546578" cy="498753"/>
            </a:xfrm>
            <a:custGeom>
              <a:avLst/>
              <a:gdLst/>
              <a:ahLst/>
              <a:cxnLst/>
              <a:rect l="l" t="t" r="r" b="b"/>
              <a:pathLst>
                <a:path w="546578" h="498753">
                  <a:moveTo>
                    <a:pt x="0" y="0"/>
                  </a:moveTo>
                  <a:lnTo>
                    <a:pt x="546578" y="0"/>
                  </a:lnTo>
                  <a:lnTo>
                    <a:pt x="546578" y="498753"/>
                  </a:lnTo>
                  <a:lnTo>
                    <a:pt x="0" y="498753"/>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TextBox 78">
              <a:extLst>
                <a:ext uri="{FF2B5EF4-FFF2-40B4-BE49-F238E27FC236}">
                  <a16:creationId xmlns:a16="http://schemas.microsoft.com/office/drawing/2014/main" id="{28BB26F7-25FC-F160-DAEF-9DE1DA466DB3}"/>
                </a:ext>
              </a:extLst>
            </p:cNvPr>
            <p:cNvSpPr txBox="1"/>
            <p:nvPr/>
          </p:nvSpPr>
          <p:spPr>
            <a:xfrm>
              <a:off x="0" y="115274"/>
              <a:ext cx="3701993" cy="564258"/>
            </a:xfrm>
            <a:prstGeom prst="rect">
              <a:avLst/>
            </a:prstGeom>
          </p:spPr>
          <p:txBody>
            <a:bodyPr lIns="0" tIns="0" rIns="0" bIns="0" rtlCol="0" anchor="t">
              <a:spAutoFit/>
            </a:bodyPr>
            <a:lstStyle/>
            <a:p>
              <a:pPr marL="0" marR="0" lvl="0" indent="0" algn="ctr" defTabSz="914400" rtl="0" eaLnBrk="1" fontAlgn="auto" latinLnBrk="0" hangingPunct="1">
                <a:lnSpc>
                  <a:spcPts val="2224"/>
                </a:lnSpc>
                <a:spcBef>
                  <a:spcPts val="0"/>
                </a:spcBef>
                <a:spcAft>
                  <a:spcPts val="0"/>
                </a:spcAft>
                <a:buClrTx/>
                <a:buSzTx/>
                <a:buFontTx/>
                <a:buNone/>
                <a:tabLst/>
                <a:defRPr/>
              </a:pPr>
              <a:r>
                <a:rPr kumimoji="0" lang="en-US" sz="1853" b="1" i="0" u="none" strike="noStrike" kern="1200" cap="none" spc="0" normalizeH="0" baseline="0" noProof="0">
                  <a:ln>
                    <a:noFill/>
                  </a:ln>
                  <a:solidFill>
                    <a:srgbClr val="FBF4EF"/>
                  </a:solidFill>
                  <a:effectLst/>
                  <a:uLnTx/>
                  <a:uFillTx/>
                  <a:latin typeface="Public Sans Bold"/>
                  <a:ea typeface="Public Sans Bold"/>
                  <a:cs typeface="Public Sans Bold"/>
                  <a:sym typeface="Public Sans Bold"/>
                </a:rPr>
                <a:t>01</a:t>
              </a:r>
            </a:p>
          </p:txBody>
        </p:sp>
        <p:sp>
          <p:nvSpPr>
            <p:cNvPr id="79" name="TextBox 79">
              <a:extLst>
                <a:ext uri="{FF2B5EF4-FFF2-40B4-BE49-F238E27FC236}">
                  <a16:creationId xmlns:a16="http://schemas.microsoft.com/office/drawing/2014/main" id="{F4E451C5-2F85-142A-7114-A4589C2493D7}"/>
                </a:ext>
              </a:extLst>
            </p:cNvPr>
            <p:cNvSpPr txBox="1"/>
            <p:nvPr/>
          </p:nvSpPr>
          <p:spPr>
            <a:xfrm>
              <a:off x="510456" y="3788166"/>
              <a:ext cx="2596967" cy="1293174"/>
            </a:xfrm>
            <a:prstGeom prst="rect">
              <a:avLst/>
            </a:prstGeom>
          </p:spPr>
          <p:txBody>
            <a:bodyPr lIns="0" tIns="0" rIns="0" bIns="0" rtlCol="0" anchor="t">
              <a:spAutoFit/>
            </a:bodyPr>
            <a:lstStyle/>
            <a:p>
              <a:pPr marL="0" marR="0" lvl="0" indent="0" algn="ctr" defTabSz="914400" rtl="0" eaLnBrk="1" fontAlgn="auto" latinLnBrk="0" hangingPunct="1">
                <a:lnSpc>
                  <a:spcPts val="1668"/>
                </a:lnSpc>
                <a:spcBef>
                  <a:spcPts val="0"/>
                </a:spcBef>
                <a:spcAft>
                  <a:spcPts val="0"/>
                </a:spcAft>
                <a:buClrTx/>
                <a:buSzTx/>
                <a:buFontTx/>
                <a:buNone/>
                <a:tabLst/>
                <a:defRPr/>
              </a:pPr>
              <a:r>
                <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rPr>
                <a:t>Diagnose school priorities</a:t>
              </a:r>
            </a:p>
            <a:p>
              <a:pPr marL="0" marR="0" lvl="0" indent="0" algn="ctr" defTabSz="914400" rtl="0" eaLnBrk="1" fontAlgn="auto" latinLnBrk="0" hangingPunct="1">
                <a:lnSpc>
                  <a:spcPts val="1668"/>
                </a:lnSpc>
                <a:spcBef>
                  <a:spcPct val="0"/>
                </a:spcBef>
                <a:spcAft>
                  <a:spcPts val="0"/>
                </a:spcAft>
                <a:buClrTx/>
                <a:buSzTx/>
                <a:buFontTx/>
                <a:buNone/>
                <a:tabLst/>
                <a:defRPr/>
              </a:pPr>
              <a:endParaRPr kumimoji="0" lang="en-US" sz="1390" b="1" i="0" u="none" strike="noStrike" kern="1200" cap="none" spc="0" normalizeH="0" baseline="0" noProof="0" dirty="0">
                <a:ln>
                  <a:noFill/>
                </a:ln>
                <a:solidFill>
                  <a:srgbClr val="000000"/>
                </a:solidFill>
                <a:effectLst/>
                <a:uLnTx/>
                <a:uFillTx/>
                <a:latin typeface="Public Sans Bold"/>
                <a:ea typeface="Public Sans Bold"/>
                <a:cs typeface="Public Sans Bold"/>
                <a:sym typeface="Public Sans Bold"/>
              </a:endParaRPr>
            </a:p>
          </p:txBody>
        </p:sp>
        <p:sp>
          <p:nvSpPr>
            <p:cNvPr id="80" name="TextBox 80">
              <a:extLst>
                <a:ext uri="{FF2B5EF4-FFF2-40B4-BE49-F238E27FC236}">
                  <a16:creationId xmlns:a16="http://schemas.microsoft.com/office/drawing/2014/main" id="{3DE34127-26B7-E5E5-4DE3-D191CDB1994F}"/>
                </a:ext>
              </a:extLst>
            </p:cNvPr>
            <p:cNvSpPr txBox="1"/>
            <p:nvPr/>
          </p:nvSpPr>
          <p:spPr>
            <a:xfrm>
              <a:off x="327872" y="5846204"/>
              <a:ext cx="3032113" cy="2335768"/>
            </a:xfrm>
            <a:prstGeom prst="rect">
              <a:avLst/>
            </a:prstGeom>
          </p:spPr>
          <p:txBody>
            <a:bodyPr lIns="0" tIns="0" rIns="0" bIns="0" rtlCol="0" anchor="t">
              <a:spAutoFit/>
            </a:bodyPr>
            <a:lstStyle/>
            <a:p>
              <a:pPr marL="0" marR="0" lvl="0" indent="0" algn="ctr" defTabSz="914400" rtl="0" eaLnBrk="1" fontAlgn="auto" latinLnBrk="0" hangingPunct="1">
                <a:lnSpc>
                  <a:spcPts val="1297"/>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Public Sans"/>
                  <a:cs typeface="Public Sans"/>
                  <a:sym typeface="Public Sans"/>
                </a:rPr>
                <a:t>Senior leaders review improvement priorities and identify where strengthening leadership behaviours will have the greatest leverage.</a:t>
              </a:r>
            </a:p>
          </p:txBody>
        </p:sp>
      </p:grpSp>
      <p:sp>
        <p:nvSpPr>
          <p:cNvPr id="81" name="TextBox 81">
            <a:extLst>
              <a:ext uri="{FF2B5EF4-FFF2-40B4-BE49-F238E27FC236}">
                <a16:creationId xmlns:a16="http://schemas.microsoft.com/office/drawing/2014/main" id="{2385421D-249B-0B19-048A-C8B994C65523}"/>
              </a:ext>
            </a:extLst>
          </p:cNvPr>
          <p:cNvSpPr txBox="1"/>
          <p:nvPr/>
        </p:nvSpPr>
        <p:spPr>
          <a:xfrm>
            <a:off x="3871446" y="1317945"/>
            <a:ext cx="4449108" cy="232884"/>
          </a:xfrm>
          <a:prstGeom prst="rect">
            <a:avLst/>
          </a:prstGeom>
        </p:spPr>
        <p:txBody>
          <a:bodyPr lIns="0" tIns="0" rIns="0" bIns="0" rtlCol="0" anchor="t">
            <a:spAutoFit/>
          </a:bodyPr>
          <a:lstStyle/>
          <a:p>
            <a:pPr marL="0" marR="0" lvl="0" indent="0" algn="ctr" defTabSz="914400" rtl="0" eaLnBrk="1" fontAlgn="auto" latinLnBrk="0" hangingPunct="1">
              <a:lnSpc>
                <a:spcPts val="1765"/>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FFFFFF"/>
                </a:solidFill>
                <a:effectLst/>
                <a:uLnTx/>
                <a:uFillTx/>
                <a:latin typeface="Public Sans Bold"/>
                <a:ea typeface="Public Sans Bold"/>
                <a:cs typeface="Public Sans Bold"/>
                <a:sym typeface="Public Sans Bold"/>
              </a:rPr>
              <a:t>THE HYBRID LEADERSHIP MODEL</a:t>
            </a:r>
          </a:p>
        </p:txBody>
      </p:sp>
    </p:spTree>
    <p:extLst>
      <p:ext uri="{BB962C8B-B14F-4D97-AF65-F5344CB8AC3E}">
        <p14:creationId xmlns:p14="http://schemas.microsoft.com/office/powerpoint/2010/main" val="14466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07A2D7B9-043F-7573-3789-224A84EC09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A3BBE3E-2EC1-52D2-7DF1-50B29C48930C}"/>
              </a:ext>
            </a:extLst>
          </p:cNvPr>
          <p:cNvPicPr>
            <a:picLocks noChangeAspect="1"/>
          </p:cNvPicPr>
          <p:nvPr/>
        </p:nvPicPr>
        <p:blipFill>
          <a:blip r:embed="rId3"/>
          <a:srcRect r="52044" b="76585"/>
          <a:stretch>
            <a:fillRect/>
          </a:stretch>
        </p:blipFill>
        <p:spPr>
          <a:xfrm>
            <a:off x="1059672" y="1913809"/>
            <a:ext cx="2691714" cy="1605776"/>
          </a:xfrm>
          <a:prstGeom prst="rect">
            <a:avLst/>
          </a:prstGeom>
        </p:spPr>
      </p:pic>
      <p:pic>
        <p:nvPicPr>
          <p:cNvPr id="7" name="Picture 6">
            <a:extLst>
              <a:ext uri="{FF2B5EF4-FFF2-40B4-BE49-F238E27FC236}">
                <a16:creationId xmlns:a16="http://schemas.microsoft.com/office/drawing/2014/main" id="{62146A1A-9993-AC98-9D16-B9F196A84823}"/>
              </a:ext>
            </a:extLst>
          </p:cNvPr>
          <p:cNvPicPr>
            <a:picLocks noChangeAspect="1"/>
          </p:cNvPicPr>
          <p:nvPr/>
        </p:nvPicPr>
        <p:blipFill>
          <a:blip r:embed="rId3"/>
          <a:srcRect t="51459" b="25126"/>
          <a:stretch>
            <a:fillRect/>
          </a:stretch>
        </p:blipFill>
        <p:spPr>
          <a:xfrm>
            <a:off x="1059671" y="3656366"/>
            <a:ext cx="5612946" cy="1605776"/>
          </a:xfrm>
          <a:prstGeom prst="rect">
            <a:avLst/>
          </a:prstGeom>
        </p:spPr>
      </p:pic>
      <p:pic>
        <p:nvPicPr>
          <p:cNvPr id="6" name="Picture 5">
            <a:extLst>
              <a:ext uri="{FF2B5EF4-FFF2-40B4-BE49-F238E27FC236}">
                <a16:creationId xmlns:a16="http://schemas.microsoft.com/office/drawing/2014/main" id="{E83A498A-2FDC-E53B-3257-F7962739BFC1}"/>
              </a:ext>
            </a:extLst>
          </p:cNvPr>
          <p:cNvPicPr>
            <a:picLocks noChangeAspect="1"/>
          </p:cNvPicPr>
          <p:nvPr/>
        </p:nvPicPr>
        <p:blipFill>
          <a:blip r:embed="rId4"/>
          <a:stretch>
            <a:fillRect/>
          </a:stretch>
        </p:blipFill>
        <p:spPr>
          <a:xfrm>
            <a:off x="11255828" y="5681378"/>
            <a:ext cx="967014" cy="1111307"/>
          </a:xfrm>
          <a:prstGeom prst="rect">
            <a:avLst/>
          </a:prstGeom>
        </p:spPr>
      </p:pic>
      <p:pic>
        <p:nvPicPr>
          <p:cNvPr id="5" name="Picture 4">
            <a:extLst>
              <a:ext uri="{FF2B5EF4-FFF2-40B4-BE49-F238E27FC236}">
                <a16:creationId xmlns:a16="http://schemas.microsoft.com/office/drawing/2014/main" id="{0CA8E03B-02E3-B23A-66F3-EA644ABB69DD}"/>
              </a:ext>
            </a:extLst>
          </p:cNvPr>
          <p:cNvPicPr>
            <a:picLocks noChangeAspect="1"/>
          </p:cNvPicPr>
          <p:nvPr/>
        </p:nvPicPr>
        <p:blipFill>
          <a:blip r:embed="rId3"/>
          <a:srcRect t="23415" b="50000"/>
          <a:stretch>
            <a:fillRect/>
          </a:stretch>
        </p:blipFill>
        <p:spPr>
          <a:xfrm>
            <a:off x="6609896" y="1772394"/>
            <a:ext cx="5612946" cy="1823224"/>
          </a:xfrm>
          <a:prstGeom prst="rect">
            <a:avLst/>
          </a:prstGeom>
        </p:spPr>
      </p:pic>
      <p:pic>
        <p:nvPicPr>
          <p:cNvPr id="9" name="Picture 8">
            <a:extLst>
              <a:ext uri="{FF2B5EF4-FFF2-40B4-BE49-F238E27FC236}">
                <a16:creationId xmlns:a16="http://schemas.microsoft.com/office/drawing/2014/main" id="{C5CEE63C-EFFF-7F0C-BB10-8C4FC72FA40F}"/>
              </a:ext>
            </a:extLst>
          </p:cNvPr>
          <p:cNvPicPr>
            <a:picLocks noChangeAspect="1"/>
          </p:cNvPicPr>
          <p:nvPr/>
        </p:nvPicPr>
        <p:blipFill>
          <a:blip r:embed="rId3"/>
          <a:srcRect t="75960" b="625"/>
          <a:stretch>
            <a:fillRect/>
          </a:stretch>
        </p:blipFill>
        <p:spPr>
          <a:xfrm>
            <a:off x="6609896" y="3581397"/>
            <a:ext cx="5612946" cy="1605776"/>
          </a:xfrm>
          <a:prstGeom prst="rect">
            <a:avLst/>
          </a:prstGeom>
        </p:spPr>
      </p:pic>
      <p:pic>
        <p:nvPicPr>
          <p:cNvPr id="20" name="Picture 19">
            <a:extLst>
              <a:ext uri="{FF2B5EF4-FFF2-40B4-BE49-F238E27FC236}">
                <a16:creationId xmlns:a16="http://schemas.microsoft.com/office/drawing/2014/main" id="{E320E5DE-A56B-B8D8-ED75-F10152C3209B}"/>
              </a:ext>
            </a:extLst>
          </p:cNvPr>
          <p:cNvPicPr>
            <a:picLocks noChangeAspect="1"/>
          </p:cNvPicPr>
          <p:nvPr/>
        </p:nvPicPr>
        <p:blipFill>
          <a:blip r:embed="rId3"/>
          <a:srcRect l="52044" b="76585"/>
          <a:stretch>
            <a:fillRect/>
          </a:stretch>
        </p:blipFill>
        <p:spPr>
          <a:xfrm>
            <a:off x="3980903" y="1951294"/>
            <a:ext cx="2691714" cy="1605776"/>
          </a:xfrm>
          <a:prstGeom prst="rect">
            <a:avLst/>
          </a:prstGeom>
        </p:spPr>
      </p:pic>
      <p:pic>
        <p:nvPicPr>
          <p:cNvPr id="21" name="Picture 20">
            <a:extLst>
              <a:ext uri="{FF2B5EF4-FFF2-40B4-BE49-F238E27FC236}">
                <a16:creationId xmlns:a16="http://schemas.microsoft.com/office/drawing/2014/main" id="{1F195B87-6476-03B4-A5B0-32D00358A79F}"/>
              </a:ext>
            </a:extLst>
          </p:cNvPr>
          <p:cNvPicPr>
            <a:picLocks noChangeAspect="1"/>
          </p:cNvPicPr>
          <p:nvPr/>
        </p:nvPicPr>
        <p:blipFill>
          <a:blip r:embed="rId5"/>
          <a:stretch>
            <a:fillRect/>
          </a:stretch>
        </p:blipFill>
        <p:spPr>
          <a:xfrm>
            <a:off x="19828" y="1041400"/>
            <a:ext cx="952500" cy="4775200"/>
          </a:xfrm>
          <a:prstGeom prst="rect">
            <a:avLst/>
          </a:prstGeom>
        </p:spPr>
      </p:pic>
    </p:spTree>
    <p:extLst>
      <p:ext uri="{BB962C8B-B14F-4D97-AF65-F5344CB8AC3E}">
        <p14:creationId xmlns:p14="http://schemas.microsoft.com/office/powerpoint/2010/main" val="3221109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949C1172-423A-79E0-BC95-A31A9052C08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B1490E3-25BC-5FE9-2CE0-EA8E29A1407D}"/>
              </a:ext>
            </a:extLst>
          </p:cNvPr>
          <p:cNvSpPr/>
          <p:nvPr/>
        </p:nvSpPr>
        <p:spPr>
          <a:xfrm>
            <a:off x="972328" y="1874249"/>
            <a:ext cx="2836893" cy="1680519"/>
          </a:xfrm>
          <a:prstGeom prst="rect">
            <a:avLst/>
          </a:prstGeom>
          <a:solidFill>
            <a:schemeClr val="bg1"/>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8DF2730-42D0-A600-71C1-E7BE58D1B731}"/>
              </a:ext>
            </a:extLst>
          </p:cNvPr>
          <p:cNvPicPr>
            <a:picLocks noChangeAspect="1"/>
          </p:cNvPicPr>
          <p:nvPr/>
        </p:nvPicPr>
        <p:blipFill>
          <a:blip r:embed="rId3"/>
          <a:srcRect r="52044" b="76585"/>
          <a:stretch>
            <a:fillRect/>
          </a:stretch>
        </p:blipFill>
        <p:spPr>
          <a:xfrm>
            <a:off x="1059672" y="1913809"/>
            <a:ext cx="2691714" cy="1605776"/>
          </a:xfrm>
          <a:prstGeom prst="rect">
            <a:avLst/>
          </a:prstGeom>
        </p:spPr>
      </p:pic>
      <p:pic>
        <p:nvPicPr>
          <p:cNvPr id="7" name="Picture 6">
            <a:extLst>
              <a:ext uri="{FF2B5EF4-FFF2-40B4-BE49-F238E27FC236}">
                <a16:creationId xmlns:a16="http://schemas.microsoft.com/office/drawing/2014/main" id="{74913DDA-A037-A170-7A2E-20FA83D0E0BE}"/>
              </a:ext>
            </a:extLst>
          </p:cNvPr>
          <p:cNvPicPr>
            <a:picLocks noChangeAspect="1"/>
          </p:cNvPicPr>
          <p:nvPr/>
        </p:nvPicPr>
        <p:blipFill>
          <a:blip r:embed="rId3"/>
          <a:srcRect t="51459" b="25126"/>
          <a:stretch>
            <a:fillRect/>
          </a:stretch>
        </p:blipFill>
        <p:spPr>
          <a:xfrm>
            <a:off x="1059671" y="3656366"/>
            <a:ext cx="5612946" cy="1605776"/>
          </a:xfrm>
          <a:prstGeom prst="rect">
            <a:avLst/>
          </a:prstGeom>
        </p:spPr>
      </p:pic>
      <p:pic>
        <p:nvPicPr>
          <p:cNvPr id="6" name="Picture 5">
            <a:extLst>
              <a:ext uri="{FF2B5EF4-FFF2-40B4-BE49-F238E27FC236}">
                <a16:creationId xmlns:a16="http://schemas.microsoft.com/office/drawing/2014/main" id="{E1E6B34E-A3EC-A760-CC53-2D9F074D8414}"/>
              </a:ext>
            </a:extLst>
          </p:cNvPr>
          <p:cNvPicPr>
            <a:picLocks noChangeAspect="1"/>
          </p:cNvPicPr>
          <p:nvPr/>
        </p:nvPicPr>
        <p:blipFill>
          <a:blip r:embed="rId4"/>
          <a:stretch>
            <a:fillRect/>
          </a:stretch>
        </p:blipFill>
        <p:spPr>
          <a:xfrm>
            <a:off x="11255828" y="5681378"/>
            <a:ext cx="967014" cy="1111307"/>
          </a:xfrm>
          <a:prstGeom prst="rect">
            <a:avLst/>
          </a:prstGeom>
        </p:spPr>
      </p:pic>
      <p:pic>
        <p:nvPicPr>
          <p:cNvPr id="5" name="Picture 4">
            <a:extLst>
              <a:ext uri="{FF2B5EF4-FFF2-40B4-BE49-F238E27FC236}">
                <a16:creationId xmlns:a16="http://schemas.microsoft.com/office/drawing/2014/main" id="{4844ABB0-35E5-A8D9-E236-B25ABA6D0D88}"/>
              </a:ext>
            </a:extLst>
          </p:cNvPr>
          <p:cNvPicPr>
            <a:picLocks noChangeAspect="1"/>
          </p:cNvPicPr>
          <p:nvPr/>
        </p:nvPicPr>
        <p:blipFill>
          <a:blip r:embed="rId3"/>
          <a:srcRect t="23415" b="50000"/>
          <a:stretch>
            <a:fillRect/>
          </a:stretch>
        </p:blipFill>
        <p:spPr>
          <a:xfrm>
            <a:off x="6609896" y="1772394"/>
            <a:ext cx="5612946" cy="1823224"/>
          </a:xfrm>
          <a:prstGeom prst="rect">
            <a:avLst/>
          </a:prstGeom>
        </p:spPr>
      </p:pic>
      <p:pic>
        <p:nvPicPr>
          <p:cNvPr id="9" name="Picture 8">
            <a:extLst>
              <a:ext uri="{FF2B5EF4-FFF2-40B4-BE49-F238E27FC236}">
                <a16:creationId xmlns:a16="http://schemas.microsoft.com/office/drawing/2014/main" id="{4EA13F4C-5A42-884E-1F79-FC83882A2A89}"/>
              </a:ext>
            </a:extLst>
          </p:cNvPr>
          <p:cNvPicPr>
            <a:picLocks noChangeAspect="1"/>
          </p:cNvPicPr>
          <p:nvPr/>
        </p:nvPicPr>
        <p:blipFill>
          <a:blip r:embed="rId3"/>
          <a:srcRect t="75960" b="625"/>
          <a:stretch>
            <a:fillRect/>
          </a:stretch>
        </p:blipFill>
        <p:spPr>
          <a:xfrm>
            <a:off x="6609896" y="3581397"/>
            <a:ext cx="5612946" cy="1605776"/>
          </a:xfrm>
          <a:prstGeom prst="rect">
            <a:avLst/>
          </a:prstGeom>
        </p:spPr>
      </p:pic>
      <p:pic>
        <p:nvPicPr>
          <p:cNvPr id="20" name="Picture 19">
            <a:extLst>
              <a:ext uri="{FF2B5EF4-FFF2-40B4-BE49-F238E27FC236}">
                <a16:creationId xmlns:a16="http://schemas.microsoft.com/office/drawing/2014/main" id="{61D04BEA-3AE6-CD37-26C4-84E13C50955F}"/>
              </a:ext>
            </a:extLst>
          </p:cNvPr>
          <p:cNvPicPr>
            <a:picLocks noChangeAspect="1"/>
          </p:cNvPicPr>
          <p:nvPr/>
        </p:nvPicPr>
        <p:blipFill>
          <a:blip r:embed="rId3"/>
          <a:srcRect l="52044" b="76585"/>
          <a:stretch>
            <a:fillRect/>
          </a:stretch>
        </p:blipFill>
        <p:spPr>
          <a:xfrm>
            <a:off x="3980903" y="1951294"/>
            <a:ext cx="2691714" cy="1605776"/>
          </a:xfrm>
          <a:prstGeom prst="rect">
            <a:avLst/>
          </a:prstGeom>
        </p:spPr>
      </p:pic>
      <p:pic>
        <p:nvPicPr>
          <p:cNvPr id="2" name="Picture 1">
            <a:extLst>
              <a:ext uri="{FF2B5EF4-FFF2-40B4-BE49-F238E27FC236}">
                <a16:creationId xmlns:a16="http://schemas.microsoft.com/office/drawing/2014/main" id="{04AF7C9D-07A0-F55E-EA9A-BAE5C1E2B21D}"/>
              </a:ext>
            </a:extLst>
          </p:cNvPr>
          <p:cNvPicPr>
            <a:picLocks noChangeAspect="1"/>
          </p:cNvPicPr>
          <p:nvPr/>
        </p:nvPicPr>
        <p:blipFill>
          <a:blip r:embed="rId5"/>
          <a:stretch>
            <a:fillRect/>
          </a:stretch>
        </p:blipFill>
        <p:spPr>
          <a:xfrm>
            <a:off x="19828" y="1041400"/>
            <a:ext cx="952500" cy="4775200"/>
          </a:xfrm>
          <a:prstGeom prst="rect">
            <a:avLst/>
          </a:prstGeom>
        </p:spPr>
      </p:pic>
    </p:spTree>
    <p:extLst>
      <p:ext uri="{BB962C8B-B14F-4D97-AF65-F5344CB8AC3E}">
        <p14:creationId xmlns:p14="http://schemas.microsoft.com/office/powerpoint/2010/main" val="967317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0124A36B-E42B-511D-FE5A-EC826765A85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36E50F-4A06-3BCA-B8F8-E3A3AA5C989A}"/>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1436FCEA-22CD-1B25-D4FB-31E1B058F5F2}"/>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E4C9C9BA-5F24-53F6-E3A7-A2A22A11FAF6}"/>
              </a:ext>
            </a:extLst>
          </p:cNvPr>
          <p:cNvGrpSpPr/>
          <p:nvPr/>
        </p:nvGrpSpPr>
        <p:grpSpPr>
          <a:xfrm>
            <a:off x="963384" y="500973"/>
            <a:ext cx="10265231" cy="876300"/>
            <a:chOff x="2864756" y="481182"/>
            <a:chExt cx="6462487" cy="876300"/>
          </a:xfrm>
        </p:grpSpPr>
        <p:pic>
          <p:nvPicPr>
            <p:cNvPr id="9" name="Picture 8">
              <a:extLst>
                <a:ext uri="{FF2B5EF4-FFF2-40B4-BE49-F238E27FC236}">
                  <a16:creationId xmlns:a16="http://schemas.microsoft.com/office/drawing/2014/main" id="{BE5E3200-FF0F-B3DA-47FD-DA3C418B6E28}"/>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EE9C4F08-5768-6442-6756-C8C781FF89BC}"/>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C1. Hold High Standards</a:t>
              </a:r>
            </a:p>
          </p:txBody>
        </p:sp>
      </p:grpSp>
      <p:sp>
        <p:nvSpPr>
          <p:cNvPr id="8" name="TextBox 7">
            <a:extLst>
              <a:ext uri="{FF2B5EF4-FFF2-40B4-BE49-F238E27FC236}">
                <a16:creationId xmlns:a16="http://schemas.microsoft.com/office/drawing/2014/main" id="{9D7E8A46-7772-52FD-965D-796FF17206D8}"/>
              </a:ext>
            </a:extLst>
          </p:cNvPr>
          <p:cNvSpPr txBox="1"/>
          <p:nvPr/>
        </p:nvSpPr>
        <p:spPr>
          <a:xfrm>
            <a:off x="1458686" y="1458683"/>
            <a:ext cx="10265231" cy="954107"/>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High standards shape what students believe is possible for themselves.</a:t>
            </a:r>
          </a:p>
        </p:txBody>
      </p:sp>
      <p:pic>
        <p:nvPicPr>
          <p:cNvPr id="10" name="Picture 9">
            <a:extLst>
              <a:ext uri="{FF2B5EF4-FFF2-40B4-BE49-F238E27FC236}">
                <a16:creationId xmlns:a16="http://schemas.microsoft.com/office/drawing/2014/main" id="{93B58C28-5EBB-DB6D-8129-2C4864942C98}"/>
              </a:ext>
            </a:extLst>
          </p:cNvPr>
          <p:cNvPicPr>
            <a:picLocks noChangeAspect="1"/>
          </p:cNvPicPr>
          <p:nvPr/>
        </p:nvPicPr>
        <p:blipFill>
          <a:blip r:embed="rId6"/>
          <a:stretch>
            <a:fillRect/>
          </a:stretch>
        </p:blipFill>
        <p:spPr>
          <a:xfrm>
            <a:off x="648610" y="1528534"/>
            <a:ext cx="641669" cy="453369"/>
          </a:xfrm>
          <a:prstGeom prst="rect">
            <a:avLst/>
          </a:prstGeom>
        </p:spPr>
      </p:pic>
      <p:sp>
        <p:nvSpPr>
          <p:cNvPr id="11" name="TextBox 10">
            <a:extLst>
              <a:ext uri="{FF2B5EF4-FFF2-40B4-BE49-F238E27FC236}">
                <a16:creationId xmlns:a16="http://schemas.microsoft.com/office/drawing/2014/main" id="{8DF35EF7-A04D-16DA-A328-C74877CC013C}"/>
              </a:ext>
            </a:extLst>
          </p:cNvPr>
          <p:cNvSpPr txBox="1"/>
          <p:nvPr/>
        </p:nvSpPr>
        <p:spPr>
          <a:xfrm>
            <a:off x="1458686" y="2585919"/>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Clear expectations create consistency and confidence for staff.</a:t>
            </a:r>
          </a:p>
        </p:txBody>
      </p:sp>
      <p:pic>
        <p:nvPicPr>
          <p:cNvPr id="12" name="Picture 11">
            <a:extLst>
              <a:ext uri="{FF2B5EF4-FFF2-40B4-BE49-F238E27FC236}">
                <a16:creationId xmlns:a16="http://schemas.microsoft.com/office/drawing/2014/main" id="{9B34C7B4-4A18-F9FF-32A5-D476B1672F51}"/>
              </a:ext>
            </a:extLst>
          </p:cNvPr>
          <p:cNvPicPr>
            <a:picLocks noChangeAspect="1"/>
          </p:cNvPicPr>
          <p:nvPr/>
        </p:nvPicPr>
        <p:blipFill>
          <a:blip r:embed="rId6"/>
          <a:stretch>
            <a:fillRect/>
          </a:stretch>
        </p:blipFill>
        <p:spPr>
          <a:xfrm>
            <a:off x="648610" y="2655770"/>
            <a:ext cx="641669" cy="453369"/>
          </a:xfrm>
          <a:prstGeom prst="rect">
            <a:avLst/>
          </a:prstGeom>
        </p:spPr>
      </p:pic>
      <p:sp>
        <p:nvSpPr>
          <p:cNvPr id="13" name="TextBox 12">
            <a:extLst>
              <a:ext uri="{FF2B5EF4-FFF2-40B4-BE49-F238E27FC236}">
                <a16:creationId xmlns:a16="http://schemas.microsoft.com/office/drawing/2014/main" id="{AAEA7C60-E88E-DFFB-DC22-5F334BBD7570}"/>
              </a:ext>
            </a:extLst>
          </p:cNvPr>
          <p:cNvSpPr txBox="1"/>
          <p:nvPr/>
        </p:nvSpPr>
        <p:spPr>
          <a:xfrm>
            <a:off x="1458686" y="3331086"/>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Strong standards protect the culture of the school over time.</a:t>
            </a:r>
          </a:p>
        </p:txBody>
      </p:sp>
      <p:pic>
        <p:nvPicPr>
          <p:cNvPr id="14" name="Picture 13">
            <a:extLst>
              <a:ext uri="{FF2B5EF4-FFF2-40B4-BE49-F238E27FC236}">
                <a16:creationId xmlns:a16="http://schemas.microsoft.com/office/drawing/2014/main" id="{AB4D17D4-56FB-A34A-22E6-6755C6B75E46}"/>
              </a:ext>
            </a:extLst>
          </p:cNvPr>
          <p:cNvPicPr>
            <a:picLocks noChangeAspect="1"/>
          </p:cNvPicPr>
          <p:nvPr/>
        </p:nvPicPr>
        <p:blipFill>
          <a:blip r:embed="rId6"/>
          <a:stretch>
            <a:fillRect/>
          </a:stretch>
        </p:blipFill>
        <p:spPr>
          <a:xfrm>
            <a:off x="648610" y="3400937"/>
            <a:ext cx="641669" cy="453369"/>
          </a:xfrm>
          <a:prstGeom prst="rect">
            <a:avLst/>
          </a:prstGeom>
        </p:spPr>
      </p:pic>
      <p:pic>
        <p:nvPicPr>
          <p:cNvPr id="15" name="Picture 14">
            <a:extLst>
              <a:ext uri="{FF2B5EF4-FFF2-40B4-BE49-F238E27FC236}">
                <a16:creationId xmlns:a16="http://schemas.microsoft.com/office/drawing/2014/main" id="{F0537688-FC36-EB58-4DA7-B738E2E5EED0}"/>
              </a:ext>
            </a:extLst>
          </p:cNvPr>
          <p:cNvPicPr>
            <a:picLocks noChangeAspect="1"/>
          </p:cNvPicPr>
          <p:nvPr/>
        </p:nvPicPr>
        <p:blipFill>
          <a:blip r:embed="rId7"/>
          <a:stretch>
            <a:fillRect/>
          </a:stretch>
        </p:blipFill>
        <p:spPr>
          <a:xfrm>
            <a:off x="265045" y="467297"/>
            <a:ext cx="914400" cy="914400"/>
          </a:xfrm>
          <a:prstGeom prst="rect">
            <a:avLst/>
          </a:prstGeom>
        </p:spPr>
      </p:pic>
    </p:spTree>
    <p:extLst>
      <p:ext uri="{BB962C8B-B14F-4D97-AF65-F5344CB8AC3E}">
        <p14:creationId xmlns:p14="http://schemas.microsoft.com/office/powerpoint/2010/main" val="4043548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0B852E81-3601-29FD-3096-7C29EA016E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175A58-66A6-4863-3084-453A7515C27A}"/>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8DC05E9D-966E-B1E6-411E-526949ECE8B0}"/>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EFC10571-1C23-5728-1E8F-50DB192E38B5}"/>
              </a:ext>
            </a:extLst>
          </p:cNvPr>
          <p:cNvGrpSpPr/>
          <p:nvPr/>
        </p:nvGrpSpPr>
        <p:grpSpPr>
          <a:xfrm>
            <a:off x="963384" y="500973"/>
            <a:ext cx="10265231" cy="876300"/>
            <a:chOff x="2864756" y="481182"/>
            <a:chExt cx="6462487" cy="876300"/>
          </a:xfrm>
        </p:grpSpPr>
        <p:pic>
          <p:nvPicPr>
            <p:cNvPr id="9" name="Picture 8">
              <a:extLst>
                <a:ext uri="{FF2B5EF4-FFF2-40B4-BE49-F238E27FC236}">
                  <a16:creationId xmlns:a16="http://schemas.microsoft.com/office/drawing/2014/main" id="{343885BB-2BAB-19AF-1259-43AA69EAC9BF}"/>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A2F34920-72D9-F198-15B2-BC373E306258}"/>
                </a:ext>
              </a:extLst>
            </p:cNvPr>
            <p:cNvSpPr txBox="1"/>
            <p:nvPr/>
          </p:nvSpPr>
          <p:spPr>
            <a:xfrm>
              <a:off x="3274788" y="569349"/>
              <a:ext cx="5747656" cy="646331"/>
            </a:xfrm>
            <a:prstGeom prst="rect">
              <a:avLst/>
            </a:prstGeom>
            <a:noFill/>
          </p:spPr>
          <p:txBody>
            <a:bodyPr wrap="square" rtlCol="0">
              <a:spAutoFit/>
            </a:bodyPr>
            <a:lstStyle/>
            <a:p>
              <a:pPr algn="ctr"/>
              <a:r>
                <a:rPr lang="en-GB" sz="3600" dirty="0">
                  <a:solidFill>
                    <a:schemeClr val="bg1"/>
                  </a:solidFill>
                  <a:latin typeface="Calibri" panose="020F0502020204030204" pitchFamily="34" charset="0"/>
                  <a:cs typeface="Calibri" panose="020F0502020204030204" pitchFamily="34" charset="0"/>
                </a:rPr>
                <a:t>When this behaviour is missing</a:t>
              </a:r>
            </a:p>
          </p:txBody>
        </p:sp>
      </p:grpSp>
      <p:sp>
        <p:nvSpPr>
          <p:cNvPr id="8" name="TextBox 7">
            <a:extLst>
              <a:ext uri="{FF2B5EF4-FFF2-40B4-BE49-F238E27FC236}">
                <a16:creationId xmlns:a16="http://schemas.microsoft.com/office/drawing/2014/main" id="{9C0A5C9E-87AA-025D-01B5-1BDBD8A4CAED}"/>
              </a:ext>
            </a:extLst>
          </p:cNvPr>
          <p:cNvSpPr txBox="1"/>
          <p:nvPr/>
        </p:nvSpPr>
        <p:spPr>
          <a:xfrm>
            <a:off x="1458686" y="1458683"/>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Expectations vary between classrooms or teams.</a:t>
            </a:r>
          </a:p>
        </p:txBody>
      </p:sp>
      <p:sp>
        <p:nvSpPr>
          <p:cNvPr id="11" name="TextBox 10">
            <a:extLst>
              <a:ext uri="{FF2B5EF4-FFF2-40B4-BE49-F238E27FC236}">
                <a16:creationId xmlns:a16="http://schemas.microsoft.com/office/drawing/2014/main" id="{E82B1D20-040C-ABC4-FDE8-FF2F141974BF}"/>
              </a:ext>
            </a:extLst>
          </p:cNvPr>
          <p:cNvSpPr txBox="1"/>
          <p:nvPr/>
        </p:nvSpPr>
        <p:spPr>
          <a:xfrm>
            <a:off x="1458686" y="2206779"/>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Leaders tolerate small compromises that gradually lower standards.</a:t>
            </a:r>
          </a:p>
        </p:txBody>
      </p:sp>
      <p:pic>
        <p:nvPicPr>
          <p:cNvPr id="12" name="Picture 11">
            <a:extLst>
              <a:ext uri="{FF2B5EF4-FFF2-40B4-BE49-F238E27FC236}">
                <a16:creationId xmlns:a16="http://schemas.microsoft.com/office/drawing/2014/main" id="{B0E85119-FB3D-677F-A4E5-870AD3D652BD}"/>
              </a:ext>
            </a:extLst>
          </p:cNvPr>
          <p:cNvPicPr>
            <a:picLocks noChangeAspect="1"/>
          </p:cNvPicPr>
          <p:nvPr/>
        </p:nvPicPr>
        <p:blipFill>
          <a:blip r:embed="rId6"/>
          <a:stretch>
            <a:fillRect/>
          </a:stretch>
        </p:blipFill>
        <p:spPr>
          <a:xfrm>
            <a:off x="648610" y="2276630"/>
            <a:ext cx="641669" cy="453369"/>
          </a:xfrm>
          <a:prstGeom prst="rect">
            <a:avLst/>
          </a:prstGeom>
        </p:spPr>
      </p:pic>
      <p:sp>
        <p:nvSpPr>
          <p:cNvPr id="13" name="TextBox 12">
            <a:extLst>
              <a:ext uri="{FF2B5EF4-FFF2-40B4-BE49-F238E27FC236}">
                <a16:creationId xmlns:a16="http://schemas.microsoft.com/office/drawing/2014/main" id="{86477923-4064-87F0-057B-44263D73FEDF}"/>
              </a:ext>
            </a:extLst>
          </p:cNvPr>
          <p:cNvSpPr txBox="1"/>
          <p:nvPr/>
        </p:nvSpPr>
        <p:spPr>
          <a:xfrm>
            <a:off x="1458686" y="2951946"/>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Staff feel uncertain about what good practice looks like.</a:t>
            </a:r>
          </a:p>
        </p:txBody>
      </p:sp>
      <p:pic>
        <p:nvPicPr>
          <p:cNvPr id="14" name="Picture 13">
            <a:extLst>
              <a:ext uri="{FF2B5EF4-FFF2-40B4-BE49-F238E27FC236}">
                <a16:creationId xmlns:a16="http://schemas.microsoft.com/office/drawing/2014/main" id="{BAAC0CF8-502E-7EE0-B8C6-9D573C1DD0A3}"/>
              </a:ext>
            </a:extLst>
          </p:cNvPr>
          <p:cNvPicPr>
            <a:picLocks noChangeAspect="1"/>
          </p:cNvPicPr>
          <p:nvPr/>
        </p:nvPicPr>
        <p:blipFill>
          <a:blip r:embed="rId6"/>
          <a:stretch>
            <a:fillRect/>
          </a:stretch>
        </p:blipFill>
        <p:spPr>
          <a:xfrm>
            <a:off x="648610" y="3021797"/>
            <a:ext cx="641669" cy="453369"/>
          </a:xfrm>
          <a:prstGeom prst="rect">
            <a:avLst/>
          </a:prstGeom>
        </p:spPr>
      </p:pic>
      <p:sp>
        <p:nvSpPr>
          <p:cNvPr id="15" name="TextBox 14">
            <a:extLst>
              <a:ext uri="{FF2B5EF4-FFF2-40B4-BE49-F238E27FC236}">
                <a16:creationId xmlns:a16="http://schemas.microsoft.com/office/drawing/2014/main" id="{44625447-4728-7445-9FB4-CBA49DC96E04}"/>
              </a:ext>
            </a:extLst>
          </p:cNvPr>
          <p:cNvSpPr txBox="1"/>
          <p:nvPr/>
        </p:nvSpPr>
        <p:spPr>
          <a:xfrm>
            <a:off x="1458686" y="3697113"/>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Students quickly learn where expectations are lower.</a:t>
            </a:r>
          </a:p>
        </p:txBody>
      </p:sp>
      <p:pic>
        <p:nvPicPr>
          <p:cNvPr id="16" name="Picture 15">
            <a:extLst>
              <a:ext uri="{FF2B5EF4-FFF2-40B4-BE49-F238E27FC236}">
                <a16:creationId xmlns:a16="http://schemas.microsoft.com/office/drawing/2014/main" id="{B46F474C-C35C-2B10-86BD-DAE7FE6F58EF}"/>
              </a:ext>
            </a:extLst>
          </p:cNvPr>
          <p:cNvPicPr>
            <a:picLocks noChangeAspect="1"/>
          </p:cNvPicPr>
          <p:nvPr/>
        </p:nvPicPr>
        <p:blipFill>
          <a:blip r:embed="rId6"/>
          <a:stretch>
            <a:fillRect/>
          </a:stretch>
        </p:blipFill>
        <p:spPr>
          <a:xfrm>
            <a:off x="648610" y="3766964"/>
            <a:ext cx="641669" cy="453369"/>
          </a:xfrm>
          <a:prstGeom prst="rect">
            <a:avLst/>
          </a:prstGeom>
        </p:spPr>
      </p:pic>
      <p:pic>
        <p:nvPicPr>
          <p:cNvPr id="2" name="Picture 1">
            <a:extLst>
              <a:ext uri="{FF2B5EF4-FFF2-40B4-BE49-F238E27FC236}">
                <a16:creationId xmlns:a16="http://schemas.microsoft.com/office/drawing/2014/main" id="{44CEAFA7-B1B3-36ED-337D-F92B8C61CD20}"/>
              </a:ext>
            </a:extLst>
          </p:cNvPr>
          <p:cNvPicPr>
            <a:picLocks noChangeAspect="1"/>
          </p:cNvPicPr>
          <p:nvPr/>
        </p:nvPicPr>
        <p:blipFill>
          <a:blip r:embed="rId6"/>
          <a:stretch>
            <a:fillRect/>
          </a:stretch>
        </p:blipFill>
        <p:spPr>
          <a:xfrm>
            <a:off x="648610" y="1516855"/>
            <a:ext cx="641669" cy="453369"/>
          </a:xfrm>
          <a:prstGeom prst="rect">
            <a:avLst/>
          </a:prstGeom>
        </p:spPr>
      </p:pic>
      <p:pic>
        <p:nvPicPr>
          <p:cNvPr id="10" name="Picture 9">
            <a:extLst>
              <a:ext uri="{FF2B5EF4-FFF2-40B4-BE49-F238E27FC236}">
                <a16:creationId xmlns:a16="http://schemas.microsoft.com/office/drawing/2014/main" id="{ED901140-9971-FC42-F86B-8DCCAAAD5F12}"/>
              </a:ext>
            </a:extLst>
          </p:cNvPr>
          <p:cNvPicPr>
            <a:picLocks noChangeAspect="1"/>
          </p:cNvPicPr>
          <p:nvPr/>
        </p:nvPicPr>
        <p:blipFill>
          <a:blip r:embed="rId7"/>
          <a:stretch>
            <a:fillRect/>
          </a:stretch>
        </p:blipFill>
        <p:spPr>
          <a:xfrm>
            <a:off x="265045" y="467297"/>
            <a:ext cx="914400" cy="914400"/>
          </a:xfrm>
          <a:prstGeom prst="rect">
            <a:avLst/>
          </a:prstGeom>
        </p:spPr>
      </p:pic>
    </p:spTree>
    <p:extLst>
      <p:ext uri="{BB962C8B-B14F-4D97-AF65-F5344CB8AC3E}">
        <p14:creationId xmlns:p14="http://schemas.microsoft.com/office/powerpoint/2010/main" val="1344906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2010236D-E73B-DEED-5668-FD7868AAFF0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D709E2-3B79-C4B3-BCE4-FE11B631B9F0}"/>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006CDB15-26C6-BFFF-BABD-2496C52AA610}"/>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DC7F7FA9-D49E-1183-CB7C-F0D5005061EA}"/>
              </a:ext>
            </a:extLst>
          </p:cNvPr>
          <p:cNvGrpSpPr/>
          <p:nvPr/>
        </p:nvGrpSpPr>
        <p:grpSpPr>
          <a:xfrm>
            <a:off x="963383" y="500973"/>
            <a:ext cx="11173862" cy="876300"/>
            <a:chOff x="2864756" y="481182"/>
            <a:chExt cx="6462487" cy="876300"/>
          </a:xfrm>
        </p:grpSpPr>
        <p:pic>
          <p:nvPicPr>
            <p:cNvPr id="9" name="Picture 8">
              <a:extLst>
                <a:ext uri="{FF2B5EF4-FFF2-40B4-BE49-F238E27FC236}">
                  <a16:creationId xmlns:a16="http://schemas.microsoft.com/office/drawing/2014/main" id="{AEFEADA0-41E5-CE5A-AE06-43EE99669891}"/>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DB1292A6-897E-FCEC-D725-2C1852D51B4F}"/>
                </a:ext>
              </a:extLst>
            </p:cNvPr>
            <p:cNvSpPr txBox="1"/>
            <p:nvPr/>
          </p:nvSpPr>
          <p:spPr>
            <a:xfrm>
              <a:off x="3274788" y="569349"/>
              <a:ext cx="5542681" cy="646331"/>
            </a:xfrm>
            <a:prstGeom prst="rect">
              <a:avLst/>
            </a:prstGeom>
            <a:noFill/>
          </p:spPr>
          <p:txBody>
            <a:bodyPr wrap="square" rtlCol="0">
              <a:spAutoFit/>
            </a:bodyPr>
            <a:lstStyle/>
            <a:p>
              <a:pPr algn="ctr"/>
              <a:r>
                <a:rPr lang="en-GB" sz="3600" dirty="0">
                  <a:solidFill>
                    <a:schemeClr val="bg1"/>
                  </a:solidFill>
                  <a:latin typeface="Calibri" panose="020F0502020204030204" pitchFamily="34" charset="0"/>
                  <a:cs typeface="Calibri" panose="020F0502020204030204" pitchFamily="34" charset="0"/>
                </a:rPr>
                <a:t>What holding high standards looks like in practice</a:t>
              </a:r>
            </a:p>
          </p:txBody>
        </p:sp>
      </p:grpSp>
      <p:sp>
        <p:nvSpPr>
          <p:cNvPr id="8" name="TextBox 7">
            <a:extLst>
              <a:ext uri="{FF2B5EF4-FFF2-40B4-BE49-F238E27FC236}">
                <a16:creationId xmlns:a16="http://schemas.microsoft.com/office/drawing/2014/main" id="{3BF6468E-0BAD-98D1-42C2-06A77298F132}"/>
              </a:ext>
            </a:extLst>
          </p:cNvPr>
          <p:cNvSpPr txBox="1"/>
          <p:nvPr/>
        </p:nvSpPr>
        <p:spPr>
          <a:xfrm>
            <a:off x="1458686" y="1458683"/>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Leaders clearly articulate what excellence looks like.</a:t>
            </a:r>
          </a:p>
        </p:txBody>
      </p:sp>
      <p:sp>
        <p:nvSpPr>
          <p:cNvPr id="11" name="TextBox 10">
            <a:extLst>
              <a:ext uri="{FF2B5EF4-FFF2-40B4-BE49-F238E27FC236}">
                <a16:creationId xmlns:a16="http://schemas.microsoft.com/office/drawing/2014/main" id="{8473A613-D5ED-90AC-2463-BE799AF67C81}"/>
              </a:ext>
            </a:extLst>
          </p:cNvPr>
          <p:cNvSpPr txBox="1"/>
          <p:nvPr/>
        </p:nvSpPr>
        <p:spPr>
          <a:xfrm>
            <a:off x="1458686" y="2206779"/>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Leaders model the standards they expect from others.</a:t>
            </a:r>
          </a:p>
        </p:txBody>
      </p:sp>
      <p:pic>
        <p:nvPicPr>
          <p:cNvPr id="12" name="Picture 11">
            <a:extLst>
              <a:ext uri="{FF2B5EF4-FFF2-40B4-BE49-F238E27FC236}">
                <a16:creationId xmlns:a16="http://schemas.microsoft.com/office/drawing/2014/main" id="{6E48D01F-0486-C6B1-204B-92D85ABEDB41}"/>
              </a:ext>
            </a:extLst>
          </p:cNvPr>
          <p:cNvPicPr>
            <a:picLocks noChangeAspect="1"/>
          </p:cNvPicPr>
          <p:nvPr/>
        </p:nvPicPr>
        <p:blipFill>
          <a:blip r:embed="rId6"/>
          <a:stretch>
            <a:fillRect/>
          </a:stretch>
        </p:blipFill>
        <p:spPr>
          <a:xfrm>
            <a:off x="648610" y="2276630"/>
            <a:ext cx="641669" cy="453369"/>
          </a:xfrm>
          <a:prstGeom prst="rect">
            <a:avLst/>
          </a:prstGeom>
        </p:spPr>
      </p:pic>
      <p:sp>
        <p:nvSpPr>
          <p:cNvPr id="13" name="TextBox 12">
            <a:extLst>
              <a:ext uri="{FF2B5EF4-FFF2-40B4-BE49-F238E27FC236}">
                <a16:creationId xmlns:a16="http://schemas.microsoft.com/office/drawing/2014/main" id="{744AC51A-FF8F-73C8-F73D-5BA0616E344A}"/>
              </a:ext>
            </a:extLst>
          </p:cNvPr>
          <p:cNvSpPr txBox="1"/>
          <p:nvPr/>
        </p:nvSpPr>
        <p:spPr>
          <a:xfrm>
            <a:off x="1458686" y="2951946"/>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Leaders address issues promptly when expectations are not met.</a:t>
            </a:r>
          </a:p>
        </p:txBody>
      </p:sp>
      <p:pic>
        <p:nvPicPr>
          <p:cNvPr id="14" name="Picture 13">
            <a:extLst>
              <a:ext uri="{FF2B5EF4-FFF2-40B4-BE49-F238E27FC236}">
                <a16:creationId xmlns:a16="http://schemas.microsoft.com/office/drawing/2014/main" id="{254BBBB7-FE87-FA9D-AC31-8D41F6A9FE68}"/>
              </a:ext>
            </a:extLst>
          </p:cNvPr>
          <p:cNvPicPr>
            <a:picLocks noChangeAspect="1"/>
          </p:cNvPicPr>
          <p:nvPr/>
        </p:nvPicPr>
        <p:blipFill>
          <a:blip r:embed="rId6"/>
          <a:stretch>
            <a:fillRect/>
          </a:stretch>
        </p:blipFill>
        <p:spPr>
          <a:xfrm>
            <a:off x="648610" y="3021797"/>
            <a:ext cx="641669" cy="453369"/>
          </a:xfrm>
          <a:prstGeom prst="rect">
            <a:avLst/>
          </a:prstGeom>
        </p:spPr>
      </p:pic>
      <p:sp>
        <p:nvSpPr>
          <p:cNvPr id="15" name="TextBox 14">
            <a:extLst>
              <a:ext uri="{FF2B5EF4-FFF2-40B4-BE49-F238E27FC236}">
                <a16:creationId xmlns:a16="http://schemas.microsoft.com/office/drawing/2014/main" id="{56129610-B75C-BA64-367D-5FC86D43F60D}"/>
              </a:ext>
            </a:extLst>
          </p:cNvPr>
          <p:cNvSpPr txBox="1"/>
          <p:nvPr/>
        </p:nvSpPr>
        <p:spPr>
          <a:xfrm>
            <a:off x="1458686" y="3697113"/>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Leaders reinforce high expectations through everyday conversations.</a:t>
            </a:r>
          </a:p>
        </p:txBody>
      </p:sp>
      <p:pic>
        <p:nvPicPr>
          <p:cNvPr id="16" name="Picture 15">
            <a:extLst>
              <a:ext uri="{FF2B5EF4-FFF2-40B4-BE49-F238E27FC236}">
                <a16:creationId xmlns:a16="http://schemas.microsoft.com/office/drawing/2014/main" id="{30499550-FBA0-4D60-3422-FE85D91A5520}"/>
              </a:ext>
            </a:extLst>
          </p:cNvPr>
          <p:cNvPicPr>
            <a:picLocks noChangeAspect="1"/>
          </p:cNvPicPr>
          <p:nvPr/>
        </p:nvPicPr>
        <p:blipFill>
          <a:blip r:embed="rId6"/>
          <a:stretch>
            <a:fillRect/>
          </a:stretch>
        </p:blipFill>
        <p:spPr>
          <a:xfrm>
            <a:off x="648610" y="3766964"/>
            <a:ext cx="641669" cy="453369"/>
          </a:xfrm>
          <a:prstGeom prst="rect">
            <a:avLst/>
          </a:prstGeom>
        </p:spPr>
      </p:pic>
      <p:pic>
        <p:nvPicPr>
          <p:cNvPr id="2" name="Picture 1">
            <a:extLst>
              <a:ext uri="{FF2B5EF4-FFF2-40B4-BE49-F238E27FC236}">
                <a16:creationId xmlns:a16="http://schemas.microsoft.com/office/drawing/2014/main" id="{4FBE2379-7760-07B3-8F51-D6EAF81B2FDE}"/>
              </a:ext>
            </a:extLst>
          </p:cNvPr>
          <p:cNvPicPr>
            <a:picLocks noChangeAspect="1"/>
          </p:cNvPicPr>
          <p:nvPr/>
        </p:nvPicPr>
        <p:blipFill>
          <a:blip r:embed="rId6"/>
          <a:stretch>
            <a:fillRect/>
          </a:stretch>
        </p:blipFill>
        <p:spPr>
          <a:xfrm>
            <a:off x="648610" y="1516855"/>
            <a:ext cx="641669" cy="453369"/>
          </a:xfrm>
          <a:prstGeom prst="rect">
            <a:avLst/>
          </a:prstGeom>
        </p:spPr>
      </p:pic>
      <p:pic>
        <p:nvPicPr>
          <p:cNvPr id="5" name="Picture 4">
            <a:extLst>
              <a:ext uri="{FF2B5EF4-FFF2-40B4-BE49-F238E27FC236}">
                <a16:creationId xmlns:a16="http://schemas.microsoft.com/office/drawing/2014/main" id="{D0EB953E-6D6B-3C7A-F9B0-1D4F74CC7ECA}"/>
              </a:ext>
            </a:extLst>
          </p:cNvPr>
          <p:cNvPicPr>
            <a:picLocks noChangeAspect="1"/>
          </p:cNvPicPr>
          <p:nvPr/>
        </p:nvPicPr>
        <p:blipFill>
          <a:blip r:embed="rId7"/>
          <a:stretch>
            <a:fillRect/>
          </a:stretch>
        </p:blipFill>
        <p:spPr>
          <a:xfrm>
            <a:off x="265045" y="467297"/>
            <a:ext cx="914400" cy="914400"/>
          </a:xfrm>
          <a:prstGeom prst="rect">
            <a:avLst/>
          </a:prstGeom>
        </p:spPr>
      </p:pic>
    </p:spTree>
    <p:extLst>
      <p:ext uri="{BB962C8B-B14F-4D97-AF65-F5344CB8AC3E}">
        <p14:creationId xmlns:p14="http://schemas.microsoft.com/office/powerpoint/2010/main" val="2064046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6A42BF1C-805F-EFF1-A8D0-4471645D43C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07BFB11-7142-098E-7A26-D92E35D8328D}"/>
              </a:ext>
            </a:extLst>
          </p:cNvPr>
          <p:cNvPicPr>
            <a:picLocks noChangeAspect="1"/>
          </p:cNvPicPr>
          <p:nvPr/>
        </p:nvPicPr>
        <p:blipFill>
          <a:blip r:embed="rId3"/>
          <a:stretch>
            <a:fillRect/>
          </a:stretch>
        </p:blipFill>
        <p:spPr>
          <a:xfrm>
            <a:off x="3073399" y="422820"/>
            <a:ext cx="6045200" cy="876300"/>
          </a:xfrm>
          <a:prstGeom prst="rect">
            <a:avLst/>
          </a:prstGeom>
        </p:spPr>
      </p:pic>
      <p:pic>
        <p:nvPicPr>
          <p:cNvPr id="4" name="Picture 3">
            <a:extLst>
              <a:ext uri="{FF2B5EF4-FFF2-40B4-BE49-F238E27FC236}">
                <a16:creationId xmlns:a16="http://schemas.microsoft.com/office/drawing/2014/main" id="{D00876BF-5554-0992-7FCA-2AC65EEAF6A6}"/>
              </a:ext>
            </a:extLst>
          </p:cNvPr>
          <p:cNvPicPr>
            <a:picLocks noChangeAspect="1"/>
          </p:cNvPicPr>
          <p:nvPr/>
        </p:nvPicPr>
        <p:blipFill>
          <a:blip r:embed="rId4"/>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D5871CAC-B174-40DB-D1D5-B2E7A2217985}"/>
              </a:ext>
            </a:extLst>
          </p:cNvPr>
          <p:cNvPicPr>
            <a:picLocks noChangeAspect="1"/>
          </p:cNvPicPr>
          <p:nvPr/>
        </p:nvPicPr>
        <p:blipFill>
          <a:blip r:embed="rId5"/>
          <a:stretch>
            <a:fillRect/>
          </a:stretch>
        </p:blipFill>
        <p:spPr>
          <a:xfrm>
            <a:off x="11255828" y="5681378"/>
            <a:ext cx="967014" cy="1111307"/>
          </a:xfrm>
          <a:prstGeom prst="rect">
            <a:avLst/>
          </a:prstGeom>
        </p:spPr>
      </p:pic>
      <p:sp>
        <p:nvSpPr>
          <p:cNvPr id="7" name="TextBox 6">
            <a:extLst>
              <a:ext uri="{FF2B5EF4-FFF2-40B4-BE49-F238E27FC236}">
                <a16:creationId xmlns:a16="http://schemas.microsoft.com/office/drawing/2014/main" id="{0EA5A6F0-93F4-535E-A052-ADDC0A96000B}"/>
              </a:ext>
            </a:extLst>
          </p:cNvPr>
          <p:cNvSpPr txBox="1"/>
          <p:nvPr/>
        </p:nvSpPr>
        <p:spPr>
          <a:xfrm>
            <a:off x="3483430" y="457200"/>
            <a:ext cx="53122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Why this matters</a:t>
            </a:r>
          </a:p>
        </p:txBody>
      </p:sp>
      <p:sp>
        <p:nvSpPr>
          <p:cNvPr id="8" name="TextBox 7">
            <a:extLst>
              <a:ext uri="{FF2B5EF4-FFF2-40B4-BE49-F238E27FC236}">
                <a16:creationId xmlns:a16="http://schemas.microsoft.com/office/drawing/2014/main" id="{149F0DEA-0EEA-2E40-7604-5ED9162942CF}"/>
              </a:ext>
            </a:extLst>
          </p:cNvPr>
          <p:cNvSpPr txBox="1"/>
          <p:nvPr/>
        </p:nvSpPr>
        <p:spPr>
          <a:xfrm>
            <a:off x="1458686" y="1458683"/>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Leadership quality shapes the conditions for great teaching</a:t>
            </a:r>
          </a:p>
        </p:txBody>
      </p:sp>
      <p:pic>
        <p:nvPicPr>
          <p:cNvPr id="10" name="Picture 9">
            <a:extLst>
              <a:ext uri="{FF2B5EF4-FFF2-40B4-BE49-F238E27FC236}">
                <a16:creationId xmlns:a16="http://schemas.microsoft.com/office/drawing/2014/main" id="{B0F372C2-159E-D0F5-C282-7FAFEB33FF3E}"/>
              </a:ext>
            </a:extLst>
          </p:cNvPr>
          <p:cNvPicPr>
            <a:picLocks noChangeAspect="1"/>
          </p:cNvPicPr>
          <p:nvPr/>
        </p:nvPicPr>
        <p:blipFill>
          <a:blip r:embed="rId6"/>
          <a:stretch>
            <a:fillRect/>
          </a:stretch>
        </p:blipFill>
        <p:spPr>
          <a:xfrm>
            <a:off x="648610" y="1528534"/>
            <a:ext cx="641669" cy="453369"/>
          </a:xfrm>
          <a:prstGeom prst="rect">
            <a:avLst/>
          </a:prstGeom>
        </p:spPr>
      </p:pic>
      <p:sp>
        <p:nvSpPr>
          <p:cNvPr id="11" name="TextBox 10">
            <a:extLst>
              <a:ext uri="{FF2B5EF4-FFF2-40B4-BE49-F238E27FC236}">
                <a16:creationId xmlns:a16="http://schemas.microsoft.com/office/drawing/2014/main" id="{33B44B51-EA6A-E46E-4D44-2D5090FD44CE}"/>
              </a:ext>
            </a:extLst>
          </p:cNvPr>
          <p:cNvSpPr txBox="1"/>
          <p:nvPr/>
        </p:nvSpPr>
        <p:spPr>
          <a:xfrm>
            <a:off x="1458686" y="2206779"/>
            <a:ext cx="102652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Variation in leadership behaviour creates variation in culture, consistency, and outcomes</a:t>
            </a:r>
          </a:p>
        </p:txBody>
      </p:sp>
      <p:pic>
        <p:nvPicPr>
          <p:cNvPr id="12" name="Picture 11">
            <a:extLst>
              <a:ext uri="{FF2B5EF4-FFF2-40B4-BE49-F238E27FC236}">
                <a16:creationId xmlns:a16="http://schemas.microsoft.com/office/drawing/2014/main" id="{098722F8-0FC8-F24E-D68E-03E8C4C7DCE1}"/>
              </a:ext>
            </a:extLst>
          </p:cNvPr>
          <p:cNvPicPr>
            <a:picLocks noChangeAspect="1"/>
          </p:cNvPicPr>
          <p:nvPr/>
        </p:nvPicPr>
        <p:blipFill>
          <a:blip r:embed="rId6"/>
          <a:stretch>
            <a:fillRect/>
          </a:stretch>
        </p:blipFill>
        <p:spPr>
          <a:xfrm>
            <a:off x="648610" y="2276630"/>
            <a:ext cx="641669" cy="453369"/>
          </a:xfrm>
          <a:prstGeom prst="rect">
            <a:avLst/>
          </a:prstGeom>
        </p:spPr>
      </p:pic>
      <p:sp>
        <p:nvSpPr>
          <p:cNvPr id="13" name="TextBox 12">
            <a:extLst>
              <a:ext uri="{FF2B5EF4-FFF2-40B4-BE49-F238E27FC236}">
                <a16:creationId xmlns:a16="http://schemas.microsoft.com/office/drawing/2014/main" id="{39EB325A-0B90-512B-E4E6-7CFAAE56821A}"/>
              </a:ext>
            </a:extLst>
          </p:cNvPr>
          <p:cNvSpPr txBox="1"/>
          <p:nvPr/>
        </p:nvSpPr>
        <p:spPr>
          <a:xfrm>
            <a:off x="1458686" y="3460428"/>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 need a shared, practical language for effective leadership</a:t>
            </a:r>
          </a:p>
        </p:txBody>
      </p:sp>
      <p:pic>
        <p:nvPicPr>
          <p:cNvPr id="14" name="Picture 13">
            <a:extLst>
              <a:ext uri="{FF2B5EF4-FFF2-40B4-BE49-F238E27FC236}">
                <a16:creationId xmlns:a16="http://schemas.microsoft.com/office/drawing/2014/main" id="{4CA94E4C-A44B-FE32-31A1-C8DD2088ED12}"/>
              </a:ext>
            </a:extLst>
          </p:cNvPr>
          <p:cNvPicPr>
            <a:picLocks noChangeAspect="1"/>
          </p:cNvPicPr>
          <p:nvPr/>
        </p:nvPicPr>
        <p:blipFill>
          <a:blip r:embed="rId6"/>
          <a:stretch>
            <a:fillRect/>
          </a:stretch>
        </p:blipFill>
        <p:spPr>
          <a:xfrm>
            <a:off x="648610" y="3530279"/>
            <a:ext cx="641669" cy="453369"/>
          </a:xfrm>
          <a:prstGeom prst="rect">
            <a:avLst/>
          </a:prstGeom>
        </p:spPr>
      </p:pic>
      <p:pic>
        <p:nvPicPr>
          <p:cNvPr id="15" name="Picture 14">
            <a:extLst>
              <a:ext uri="{FF2B5EF4-FFF2-40B4-BE49-F238E27FC236}">
                <a16:creationId xmlns:a16="http://schemas.microsoft.com/office/drawing/2014/main" id="{39675CC2-92D5-9EB4-AEF1-709D23423F7A}"/>
              </a:ext>
            </a:extLst>
          </p:cNvPr>
          <p:cNvPicPr>
            <a:picLocks noChangeAspect="1"/>
          </p:cNvPicPr>
          <p:nvPr/>
        </p:nvPicPr>
        <p:blipFill>
          <a:blip r:embed="rId7"/>
          <a:srcRect r="60842" b="51743"/>
          <a:stretch>
            <a:fillRect/>
          </a:stretch>
        </p:blipFill>
        <p:spPr>
          <a:xfrm>
            <a:off x="4574240" y="4242007"/>
            <a:ext cx="3043518" cy="2500450"/>
          </a:xfrm>
          <a:prstGeom prst="rect">
            <a:avLst/>
          </a:prstGeom>
        </p:spPr>
      </p:pic>
    </p:spTree>
    <p:extLst>
      <p:ext uri="{BB962C8B-B14F-4D97-AF65-F5344CB8AC3E}">
        <p14:creationId xmlns:p14="http://schemas.microsoft.com/office/powerpoint/2010/main" val="606866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D3A0B81B-3180-18D5-0C10-57AEEBEBB9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63B1B3-4EB2-976E-4D5E-A52CDF3E0077}"/>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B3DB9E39-01FA-5703-EB98-0822E7130D86}"/>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3DA7F811-AB35-A48C-2F7D-38669DE95120}"/>
              </a:ext>
            </a:extLst>
          </p:cNvPr>
          <p:cNvGrpSpPr/>
          <p:nvPr/>
        </p:nvGrpSpPr>
        <p:grpSpPr>
          <a:xfrm>
            <a:off x="963384" y="500973"/>
            <a:ext cx="10265231" cy="876300"/>
            <a:chOff x="2864756" y="481182"/>
            <a:chExt cx="6462487" cy="876300"/>
          </a:xfrm>
        </p:grpSpPr>
        <p:pic>
          <p:nvPicPr>
            <p:cNvPr id="9" name="Picture 8">
              <a:extLst>
                <a:ext uri="{FF2B5EF4-FFF2-40B4-BE49-F238E27FC236}">
                  <a16:creationId xmlns:a16="http://schemas.microsoft.com/office/drawing/2014/main" id="{C1A5EA06-FBFA-ED5B-93DF-6F7C85720589}"/>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820C4D16-E900-A282-8025-7034E73CFC6B}"/>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See it</a:t>
              </a:r>
            </a:p>
          </p:txBody>
        </p:sp>
      </p:grpSp>
      <p:sp>
        <p:nvSpPr>
          <p:cNvPr id="8" name="TextBox 7">
            <a:extLst>
              <a:ext uri="{FF2B5EF4-FFF2-40B4-BE49-F238E27FC236}">
                <a16:creationId xmlns:a16="http://schemas.microsoft.com/office/drawing/2014/main" id="{0411684A-F218-12AF-AADC-845011644E11}"/>
              </a:ext>
            </a:extLst>
          </p:cNvPr>
          <p:cNvSpPr txBox="1"/>
          <p:nvPr/>
        </p:nvSpPr>
        <p:spPr>
          <a:xfrm>
            <a:off x="1458686" y="1458683"/>
            <a:ext cx="10265231" cy="353943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“We agreed as a staff that students arriving more than five minutes late would be logged on Arbor. Over the past few weeks that has become inconsistent across some classrooms. I want to be clear that this expectation remains in place. Logging late arrivals helps us identify patterns, support students who are struggling to arrive on time, and protect learning time for the rest of the class. From tomorrow, if a student arrives more than five minutes late, it needs to be logged.”</a:t>
            </a:r>
          </a:p>
        </p:txBody>
      </p:sp>
      <p:pic>
        <p:nvPicPr>
          <p:cNvPr id="10" name="Picture 9">
            <a:extLst>
              <a:ext uri="{FF2B5EF4-FFF2-40B4-BE49-F238E27FC236}">
                <a16:creationId xmlns:a16="http://schemas.microsoft.com/office/drawing/2014/main" id="{8EEDEC2B-C3EC-7882-0916-5BC12C2768B5}"/>
              </a:ext>
            </a:extLst>
          </p:cNvPr>
          <p:cNvPicPr>
            <a:picLocks noChangeAspect="1"/>
          </p:cNvPicPr>
          <p:nvPr/>
        </p:nvPicPr>
        <p:blipFill>
          <a:blip r:embed="rId6"/>
          <a:stretch>
            <a:fillRect/>
          </a:stretch>
        </p:blipFill>
        <p:spPr>
          <a:xfrm>
            <a:off x="648610" y="1528534"/>
            <a:ext cx="641669" cy="453369"/>
          </a:xfrm>
          <a:prstGeom prst="rect">
            <a:avLst/>
          </a:prstGeom>
        </p:spPr>
      </p:pic>
      <p:sp>
        <p:nvSpPr>
          <p:cNvPr id="11" name="TextBox 10">
            <a:extLst>
              <a:ext uri="{FF2B5EF4-FFF2-40B4-BE49-F238E27FC236}">
                <a16:creationId xmlns:a16="http://schemas.microsoft.com/office/drawing/2014/main" id="{165D40D1-BB64-81B7-D160-E38A58DF9493}"/>
              </a:ext>
            </a:extLst>
          </p:cNvPr>
          <p:cNvSpPr txBox="1"/>
          <p:nvPr/>
        </p:nvSpPr>
        <p:spPr>
          <a:xfrm>
            <a:off x="1458686" y="5147254"/>
            <a:ext cx="10265231" cy="1384995"/>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This is not about catching people out. It is not about adding workload. It is a leader reinforcing a standard that has already been agreed.</a:t>
            </a:r>
          </a:p>
        </p:txBody>
      </p:sp>
      <p:pic>
        <p:nvPicPr>
          <p:cNvPr id="12" name="Picture 11">
            <a:extLst>
              <a:ext uri="{FF2B5EF4-FFF2-40B4-BE49-F238E27FC236}">
                <a16:creationId xmlns:a16="http://schemas.microsoft.com/office/drawing/2014/main" id="{DF3C986C-90FB-B81F-F2B5-9B0E28A0F49E}"/>
              </a:ext>
            </a:extLst>
          </p:cNvPr>
          <p:cNvPicPr>
            <a:picLocks noChangeAspect="1"/>
          </p:cNvPicPr>
          <p:nvPr/>
        </p:nvPicPr>
        <p:blipFill>
          <a:blip r:embed="rId6"/>
          <a:stretch>
            <a:fillRect/>
          </a:stretch>
        </p:blipFill>
        <p:spPr>
          <a:xfrm>
            <a:off x="648610" y="5217105"/>
            <a:ext cx="641669" cy="453369"/>
          </a:xfrm>
          <a:prstGeom prst="rect">
            <a:avLst/>
          </a:prstGeom>
        </p:spPr>
      </p:pic>
      <p:pic>
        <p:nvPicPr>
          <p:cNvPr id="2" name="Picture 1">
            <a:extLst>
              <a:ext uri="{FF2B5EF4-FFF2-40B4-BE49-F238E27FC236}">
                <a16:creationId xmlns:a16="http://schemas.microsoft.com/office/drawing/2014/main" id="{506F9A25-3E51-2729-66FD-E0D2A0983312}"/>
              </a:ext>
            </a:extLst>
          </p:cNvPr>
          <p:cNvPicPr>
            <a:picLocks noChangeAspect="1"/>
          </p:cNvPicPr>
          <p:nvPr/>
        </p:nvPicPr>
        <p:blipFill>
          <a:blip r:embed="rId7"/>
          <a:stretch>
            <a:fillRect/>
          </a:stretch>
        </p:blipFill>
        <p:spPr>
          <a:xfrm>
            <a:off x="265045" y="467297"/>
            <a:ext cx="914400" cy="914400"/>
          </a:xfrm>
          <a:prstGeom prst="rect">
            <a:avLst/>
          </a:prstGeom>
        </p:spPr>
      </p:pic>
    </p:spTree>
    <p:extLst>
      <p:ext uri="{BB962C8B-B14F-4D97-AF65-F5344CB8AC3E}">
        <p14:creationId xmlns:p14="http://schemas.microsoft.com/office/powerpoint/2010/main" val="403509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4BBAE8DB-5332-C365-66CE-0DC59EEC3B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16C812-3A70-1C7E-61CE-428BA2740E47}"/>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1BCC2930-1394-7A97-8CB5-410164B353D2}"/>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16A1CC40-2710-B480-38B2-0B9F215C934F}"/>
              </a:ext>
            </a:extLst>
          </p:cNvPr>
          <p:cNvGrpSpPr/>
          <p:nvPr/>
        </p:nvGrpSpPr>
        <p:grpSpPr>
          <a:xfrm>
            <a:off x="963384" y="500973"/>
            <a:ext cx="10265231" cy="876300"/>
            <a:chOff x="2864756" y="481182"/>
            <a:chExt cx="6462487" cy="876300"/>
          </a:xfrm>
        </p:grpSpPr>
        <p:pic>
          <p:nvPicPr>
            <p:cNvPr id="9" name="Picture 8">
              <a:extLst>
                <a:ext uri="{FF2B5EF4-FFF2-40B4-BE49-F238E27FC236}">
                  <a16:creationId xmlns:a16="http://schemas.microsoft.com/office/drawing/2014/main" id="{871FB4F0-13DF-5949-2ABB-87A441515175}"/>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A8176D46-A4AC-167E-79C3-656F707919F8}"/>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Silent reflection</a:t>
              </a:r>
            </a:p>
          </p:txBody>
        </p:sp>
      </p:grpSp>
      <p:sp>
        <p:nvSpPr>
          <p:cNvPr id="8" name="TextBox 7">
            <a:extLst>
              <a:ext uri="{FF2B5EF4-FFF2-40B4-BE49-F238E27FC236}">
                <a16:creationId xmlns:a16="http://schemas.microsoft.com/office/drawing/2014/main" id="{7F1920D6-2A61-EC7E-DD8D-3E1DEF3BD9C0}"/>
              </a:ext>
            </a:extLst>
          </p:cNvPr>
          <p:cNvSpPr txBox="1"/>
          <p:nvPr/>
        </p:nvSpPr>
        <p:spPr>
          <a:xfrm>
            <a:off x="1458686" y="1458683"/>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Where do high standards show up clearly in your leadership?</a:t>
            </a:r>
          </a:p>
        </p:txBody>
      </p:sp>
      <p:pic>
        <p:nvPicPr>
          <p:cNvPr id="10" name="Picture 9">
            <a:extLst>
              <a:ext uri="{FF2B5EF4-FFF2-40B4-BE49-F238E27FC236}">
                <a16:creationId xmlns:a16="http://schemas.microsoft.com/office/drawing/2014/main" id="{C48424A0-99A7-4642-2BEC-AB8B5B149394}"/>
              </a:ext>
            </a:extLst>
          </p:cNvPr>
          <p:cNvPicPr>
            <a:picLocks noChangeAspect="1"/>
          </p:cNvPicPr>
          <p:nvPr/>
        </p:nvPicPr>
        <p:blipFill>
          <a:blip r:embed="rId6"/>
          <a:stretch>
            <a:fillRect/>
          </a:stretch>
        </p:blipFill>
        <p:spPr>
          <a:xfrm>
            <a:off x="648610" y="1528534"/>
            <a:ext cx="641669" cy="453369"/>
          </a:xfrm>
          <a:prstGeom prst="rect">
            <a:avLst/>
          </a:prstGeom>
        </p:spPr>
      </p:pic>
      <p:sp>
        <p:nvSpPr>
          <p:cNvPr id="11" name="TextBox 10">
            <a:extLst>
              <a:ext uri="{FF2B5EF4-FFF2-40B4-BE49-F238E27FC236}">
                <a16:creationId xmlns:a16="http://schemas.microsoft.com/office/drawing/2014/main" id="{C9BE7AEB-A4A4-C932-E15A-5DF53D63E3F1}"/>
              </a:ext>
            </a:extLst>
          </p:cNvPr>
          <p:cNvSpPr txBox="1"/>
          <p:nvPr/>
        </p:nvSpPr>
        <p:spPr>
          <a:xfrm>
            <a:off x="1458686" y="2206779"/>
            <a:ext cx="10265231" cy="954107"/>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Where might reinforcing standards make the biggest difference right now?</a:t>
            </a:r>
          </a:p>
        </p:txBody>
      </p:sp>
      <p:pic>
        <p:nvPicPr>
          <p:cNvPr id="12" name="Picture 11">
            <a:extLst>
              <a:ext uri="{FF2B5EF4-FFF2-40B4-BE49-F238E27FC236}">
                <a16:creationId xmlns:a16="http://schemas.microsoft.com/office/drawing/2014/main" id="{AE7B5A30-533B-774E-72A1-BE9820BEBEE9}"/>
              </a:ext>
            </a:extLst>
          </p:cNvPr>
          <p:cNvPicPr>
            <a:picLocks noChangeAspect="1"/>
          </p:cNvPicPr>
          <p:nvPr/>
        </p:nvPicPr>
        <p:blipFill>
          <a:blip r:embed="rId6"/>
          <a:stretch>
            <a:fillRect/>
          </a:stretch>
        </p:blipFill>
        <p:spPr>
          <a:xfrm>
            <a:off x="648610" y="2276630"/>
            <a:ext cx="641669" cy="453369"/>
          </a:xfrm>
          <a:prstGeom prst="rect">
            <a:avLst/>
          </a:prstGeom>
        </p:spPr>
      </p:pic>
      <p:sp>
        <p:nvSpPr>
          <p:cNvPr id="2" name="Oval 1">
            <a:extLst>
              <a:ext uri="{FF2B5EF4-FFF2-40B4-BE49-F238E27FC236}">
                <a16:creationId xmlns:a16="http://schemas.microsoft.com/office/drawing/2014/main" id="{586A725C-3675-4DA5-A75F-353B22FC3327}"/>
              </a:ext>
            </a:extLst>
          </p:cNvPr>
          <p:cNvSpPr/>
          <p:nvPr/>
        </p:nvSpPr>
        <p:spPr>
          <a:xfrm>
            <a:off x="9155787" y="3649828"/>
            <a:ext cx="2054087" cy="205408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C33E78F8-CDA9-4FEB-0A16-71F6C9A5D598}"/>
              </a:ext>
            </a:extLst>
          </p:cNvPr>
          <p:cNvGrpSpPr/>
          <p:nvPr/>
        </p:nvGrpSpPr>
        <p:grpSpPr>
          <a:xfrm>
            <a:off x="246033" y="4672894"/>
            <a:ext cx="1921980" cy="1924838"/>
            <a:chOff x="246033" y="3847664"/>
            <a:chExt cx="2737320" cy="2750068"/>
          </a:xfrm>
        </p:grpSpPr>
        <p:grpSp>
          <p:nvGrpSpPr>
            <p:cNvPr id="17" name="Group 16">
              <a:extLst>
                <a:ext uri="{FF2B5EF4-FFF2-40B4-BE49-F238E27FC236}">
                  <a16:creationId xmlns:a16="http://schemas.microsoft.com/office/drawing/2014/main" id="{E067E58C-7D11-9C95-A3BD-BFCA5525CD28}"/>
                </a:ext>
              </a:extLst>
            </p:cNvPr>
            <p:cNvGrpSpPr/>
            <p:nvPr/>
          </p:nvGrpSpPr>
          <p:grpSpPr>
            <a:xfrm>
              <a:off x="246033" y="3847664"/>
              <a:ext cx="2737320" cy="2750068"/>
              <a:chOff x="2433166" y="3368847"/>
              <a:chExt cx="2737320" cy="2750068"/>
            </a:xfrm>
          </p:grpSpPr>
          <p:sp>
            <p:nvSpPr>
              <p:cNvPr id="5" name="Oval 4">
                <a:extLst>
                  <a:ext uri="{FF2B5EF4-FFF2-40B4-BE49-F238E27FC236}">
                    <a16:creationId xmlns:a16="http://schemas.microsoft.com/office/drawing/2014/main" id="{067CD7AA-D357-1FBA-2B3D-71639651AEA9}"/>
                  </a:ext>
                </a:extLst>
              </p:cNvPr>
              <p:cNvSpPr/>
              <p:nvPr/>
            </p:nvSpPr>
            <p:spPr>
              <a:xfrm>
                <a:off x="2433166" y="3368847"/>
                <a:ext cx="2737320" cy="2750068"/>
              </a:xfrm>
              <a:prstGeom prst="ellipse">
                <a:avLst/>
              </a:prstGeom>
              <a:gradFill flip="none" rotWithShape="1">
                <a:gsLst>
                  <a:gs pos="52000">
                    <a:srgbClr val="FFA800"/>
                  </a:gs>
                  <a:gs pos="65000">
                    <a:srgbClr val="FFD480"/>
                  </a:gs>
                  <a:gs pos="56000">
                    <a:srgbClr val="FFC24D"/>
                  </a:gs>
                  <a:gs pos="99000">
                    <a:srgbClr val="FFFFF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F97F5D45-43F1-2AB2-246A-CEDAB4E5360F}"/>
                  </a:ext>
                </a:extLst>
              </p:cNvPr>
              <p:cNvSpPr/>
              <p:nvPr/>
            </p:nvSpPr>
            <p:spPr>
              <a:xfrm>
                <a:off x="2774782" y="3731585"/>
                <a:ext cx="2054087" cy="205408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F47A6ABC-F4ED-314D-D2C4-CCB11FC74A5A}"/>
                </a:ext>
              </a:extLst>
            </p:cNvPr>
            <p:cNvSpPr txBox="1"/>
            <p:nvPr/>
          </p:nvSpPr>
          <p:spPr>
            <a:xfrm>
              <a:off x="619114" y="4957091"/>
              <a:ext cx="1993126" cy="571648"/>
            </a:xfrm>
            <a:prstGeom prst="rect">
              <a:avLst/>
            </a:prstGeom>
            <a:noFill/>
          </p:spPr>
          <p:txBody>
            <a:bodyPr wrap="square" rtlCol="0">
              <a:spAutoFit/>
            </a:bodyPr>
            <a:lstStyle/>
            <a:p>
              <a:pPr algn="ctr"/>
              <a:r>
                <a:rPr lang="en-GB" sz="2000" dirty="0">
                  <a:solidFill>
                    <a:srgbClr val="FFFFFF"/>
                  </a:solidFill>
                  <a:latin typeface="Calibri" panose="020F0502020204030204" pitchFamily="34" charset="0"/>
                  <a:cs typeface="Calibri" panose="020F0502020204030204" pitchFamily="34" charset="0"/>
                </a:rPr>
                <a:t>1 MINUTE</a:t>
              </a:r>
            </a:p>
          </p:txBody>
        </p:sp>
      </p:grpSp>
      <p:pic>
        <p:nvPicPr>
          <p:cNvPr id="22" name="Picture 21">
            <a:extLst>
              <a:ext uri="{FF2B5EF4-FFF2-40B4-BE49-F238E27FC236}">
                <a16:creationId xmlns:a16="http://schemas.microsoft.com/office/drawing/2014/main" id="{3B8377F9-09A1-2B8C-A66D-C52D6E74896E}"/>
              </a:ext>
            </a:extLst>
          </p:cNvPr>
          <p:cNvPicPr>
            <a:picLocks noChangeAspect="1"/>
          </p:cNvPicPr>
          <p:nvPr/>
        </p:nvPicPr>
        <p:blipFill>
          <a:blip r:embed="rId7"/>
          <a:stretch>
            <a:fillRect/>
          </a:stretch>
        </p:blipFill>
        <p:spPr>
          <a:xfrm>
            <a:off x="3580788" y="3637652"/>
            <a:ext cx="5197578" cy="3465052"/>
          </a:xfrm>
          <a:prstGeom prst="rect">
            <a:avLst/>
          </a:prstGeom>
        </p:spPr>
      </p:pic>
    </p:spTree>
    <p:extLst>
      <p:ext uri="{BB962C8B-B14F-4D97-AF65-F5344CB8AC3E}">
        <p14:creationId xmlns:p14="http://schemas.microsoft.com/office/powerpoint/2010/main" val="1576940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6BE5B203-A48A-A9B5-858D-197DC57EAC3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D7D85C-49FD-3C85-C065-2BC5CA6E19CB}"/>
              </a:ext>
            </a:extLst>
          </p:cNvPr>
          <p:cNvPicPr>
            <a:picLocks noChangeAspect="1"/>
          </p:cNvPicPr>
          <p:nvPr/>
        </p:nvPicPr>
        <p:blipFill>
          <a:blip r:embed="rId3"/>
          <a:stretch>
            <a:fillRect/>
          </a:stretch>
        </p:blipFill>
        <p:spPr>
          <a:xfrm>
            <a:off x="-398583" y="0"/>
            <a:ext cx="12588301" cy="6858000"/>
          </a:xfrm>
          <a:prstGeom prst="rect">
            <a:avLst/>
          </a:prstGeom>
        </p:spPr>
      </p:pic>
      <p:pic>
        <p:nvPicPr>
          <p:cNvPr id="6" name="Picture 5">
            <a:extLst>
              <a:ext uri="{FF2B5EF4-FFF2-40B4-BE49-F238E27FC236}">
                <a16:creationId xmlns:a16="http://schemas.microsoft.com/office/drawing/2014/main" id="{D79318D9-0435-FC43-6C1E-FE9A4C270378}"/>
              </a:ext>
            </a:extLst>
          </p:cNvPr>
          <p:cNvPicPr>
            <a:picLocks noChangeAspect="1"/>
          </p:cNvPicPr>
          <p:nvPr/>
        </p:nvPicPr>
        <p:blipFill>
          <a:blip r:embed="rId4"/>
          <a:stretch>
            <a:fillRect/>
          </a:stretch>
        </p:blipFill>
        <p:spPr>
          <a:xfrm>
            <a:off x="11252991" y="5681378"/>
            <a:ext cx="978225" cy="1124190"/>
          </a:xfrm>
          <a:prstGeom prst="rect">
            <a:avLst/>
          </a:prstGeom>
        </p:spPr>
      </p:pic>
    </p:spTree>
    <p:extLst>
      <p:ext uri="{BB962C8B-B14F-4D97-AF65-F5344CB8AC3E}">
        <p14:creationId xmlns:p14="http://schemas.microsoft.com/office/powerpoint/2010/main" val="680764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a:extLst>
            <a:ext uri="{FF2B5EF4-FFF2-40B4-BE49-F238E27FC236}">
              <a16:creationId xmlns:a16="http://schemas.microsoft.com/office/drawing/2014/main" id="{882D841B-15BE-C258-AEE9-DDED25A97C5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3B1F220-6445-837E-A353-74914D5F6F0E}"/>
              </a:ext>
            </a:extLst>
          </p:cNvPr>
          <p:cNvPicPr>
            <a:picLocks noChangeAspect="1"/>
          </p:cNvPicPr>
          <p:nvPr/>
        </p:nvPicPr>
        <p:blipFill>
          <a:blip r:embed="rId3"/>
          <a:stretch>
            <a:fillRect/>
          </a:stretch>
        </p:blipFill>
        <p:spPr>
          <a:xfrm>
            <a:off x="11252991" y="5681378"/>
            <a:ext cx="978225" cy="1124190"/>
          </a:xfrm>
          <a:prstGeom prst="rect">
            <a:avLst/>
          </a:prstGeom>
        </p:spPr>
      </p:pic>
      <p:pic>
        <p:nvPicPr>
          <p:cNvPr id="3" name="Picture 2" descr="A diagram of a leadership cycle&#10;&#10;AI-generated content may be incorrect.">
            <a:extLst>
              <a:ext uri="{FF2B5EF4-FFF2-40B4-BE49-F238E27FC236}">
                <a16:creationId xmlns:a16="http://schemas.microsoft.com/office/drawing/2014/main" id="{89931868-E92B-90F1-9590-DF924E2FD40D}"/>
              </a:ext>
            </a:extLst>
          </p:cNvPr>
          <p:cNvPicPr>
            <a:picLocks noChangeAspect="1"/>
          </p:cNvPicPr>
          <p:nvPr/>
        </p:nvPicPr>
        <p:blipFill>
          <a:blip r:embed="rId4"/>
          <a:stretch>
            <a:fillRect/>
          </a:stretch>
        </p:blipFill>
        <p:spPr>
          <a:xfrm>
            <a:off x="1524000" y="0"/>
            <a:ext cx="9153832" cy="6865374"/>
          </a:xfrm>
          <a:prstGeom prst="rect">
            <a:avLst/>
          </a:prstGeom>
        </p:spPr>
      </p:pic>
    </p:spTree>
    <p:extLst>
      <p:ext uri="{BB962C8B-B14F-4D97-AF65-F5344CB8AC3E}">
        <p14:creationId xmlns:p14="http://schemas.microsoft.com/office/powerpoint/2010/main" val="988509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4BBCA9CD-7391-EC8A-83FE-75B25ED6F5CC}"/>
            </a:ext>
          </a:extLst>
        </p:cNvPr>
        <p:cNvGrpSpPr/>
        <p:nvPr/>
      </p:nvGrpSpPr>
      <p:grpSpPr>
        <a:xfrm>
          <a:off x="0" y="0"/>
          <a:ext cx="0" cy="0"/>
          <a:chOff x="0" y="0"/>
          <a:chExt cx="0" cy="0"/>
        </a:xfrm>
      </p:grpSpPr>
      <p:pic>
        <p:nvPicPr>
          <p:cNvPr id="5" name="Google Shape;59;p14" title="Screenshot 2025-09-15 at 10.13.45.png">
            <a:extLst>
              <a:ext uri="{FF2B5EF4-FFF2-40B4-BE49-F238E27FC236}">
                <a16:creationId xmlns:a16="http://schemas.microsoft.com/office/drawing/2014/main" id="{52D3B939-A970-DB51-FEC2-AAC2CDDBBDDD}"/>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29D55FA5-4A8D-E1C5-B79C-E695EFFFCA5B}"/>
              </a:ext>
            </a:extLst>
          </p:cNvPr>
          <p:cNvPicPr>
            <a:picLocks noChangeAspect="1"/>
          </p:cNvPicPr>
          <p:nvPr/>
        </p:nvPicPr>
        <p:blipFill>
          <a:blip r:embed="rId4"/>
          <a:stretch>
            <a:fillRect/>
          </a:stretch>
        </p:blipFill>
        <p:spPr>
          <a:xfrm>
            <a:off x="11255828" y="5681378"/>
            <a:ext cx="967014" cy="1111307"/>
          </a:xfrm>
          <a:prstGeom prst="rect">
            <a:avLst/>
          </a:prstGeom>
        </p:spPr>
      </p:pic>
      <p:sp>
        <p:nvSpPr>
          <p:cNvPr id="8" name="TextBox 7">
            <a:extLst>
              <a:ext uri="{FF2B5EF4-FFF2-40B4-BE49-F238E27FC236}">
                <a16:creationId xmlns:a16="http://schemas.microsoft.com/office/drawing/2014/main" id="{5A4D7767-9B47-C210-82F5-2E3F3BB9715E}"/>
              </a:ext>
            </a:extLst>
          </p:cNvPr>
          <p:cNvSpPr txBox="1"/>
          <p:nvPr/>
        </p:nvSpPr>
        <p:spPr>
          <a:xfrm>
            <a:off x="8280397" y="1371599"/>
            <a:ext cx="3657604" cy="954107"/>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Everyone Succeeds book</a:t>
            </a:r>
          </a:p>
        </p:txBody>
      </p:sp>
      <p:grpSp>
        <p:nvGrpSpPr>
          <p:cNvPr id="15" name="Group 14">
            <a:extLst>
              <a:ext uri="{FF2B5EF4-FFF2-40B4-BE49-F238E27FC236}">
                <a16:creationId xmlns:a16="http://schemas.microsoft.com/office/drawing/2014/main" id="{BE359FBA-BFF1-31B4-04E7-AE406A389840}"/>
              </a:ext>
            </a:extLst>
          </p:cNvPr>
          <p:cNvGrpSpPr/>
          <p:nvPr/>
        </p:nvGrpSpPr>
        <p:grpSpPr>
          <a:xfrm>
            <a:off x="8026399" y="422820"/>
            <a:ext cx="4118426" cy="876300"/>
            <a:chOff x="3073399" y="422820"/>
            <a:chExt cx="6045200" cy="876300"/>
          </a:xfrm>
        </p:grpSpPr>
        <p:pic>
          <p:nvPicPr>
            <p:cNvPr id="11" name="Picture 10">
              <a:extLst>
                <a:ext uri="{FF2B5EF4-FFF2-40B4-BE49-F238E27FC236}">
                  <a16:creationId xmlns:a16="http://schemas.microsoft.com/office/drawing/2014/main" id="{A628C200-FADF-7477-18E8-EEAE8A1F5B4B}"/>
                </a:ext>
              </a:extLst>
            </p:cNvPr>
            <p:cNvPicPr>
              <a:picLocks noChangeAspect="1"/>
            </p:cNvPicPr>
            <p:nvPr/>
          </p:nvPicPr>
          <p:blipFill>
            <a:blip r:embed="rId5"/>
            <a:stretch>
              <a:fillRect/>
            </a:stretch>
          </p:blipFill>
          <p:spPr>
            <a:xfrm>
              <a:off x="3073399" y="422820"/>
              <a:ext cx="6045200" cy="876300"/>
            </a:xfrm>
            <a:prstGeom prst="rect">
              <a:avLst/>
            </a:prstGeom>
          </p:spPr>
        </p:pic>
        <p:sp>
          <p:nvSpPr>
            <p:cNvPr id="12" name="TextBox 11">
              <a:extLst>
                <a:ext uri="{FF2B5EF4-FFF2-40B4-BE49-F238E27FC236}">
                  <a16:creationId xmlns:a16="http://schemas.microsoft.com/office/drawing/2014/main" id="{5FE50E00-9B06-EE37-3512-4A33668AB562}"/>
                </a:ext>
              </a:extLst>
            </p:cNvPr>
            <p:cNvSpPr txBox="1"/>
            <p:nvPr/>
          </p:nvSpPr>
          <p:spPr>
            <a:xfrm>
              <a:off x="3483430" y="457200"/>
              <a:ext cx="5312228"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Book</a:t>
              </a:r>
            </a:p>
          </p:txBody>
        </p:sp>
      </p:grpSp>
      <p:pic>
        <p:nvPicPr>
          <p:cNvPr id="14" name="Picture 13">
            <a:extLst>
              <a:ext uri="{FF2B5EF4-FFF2-40B4-BE49-F238E27FC236}">
                <a16:creationId xmlns:a16="http://schemas.microsoft.com/office/drawing/2014/main" id="{68B58FA2-FBA7-ED36-1087-845FD62D382B}"/>
              </a:ext>
            </a:extLst>
          </p:cNvPr>
          <p:cNvPicPr>
            <a:picLocks noChangeAspect="1"/>
          </p:cNvPicPr>
          <p:nvPr/>
        </p:nvPicPr>
        <p:blipFill>
          <a:blip r:embed="rId6"/>
          <a:srcRect/>
          <a:stretch/>
        </p:blipFill>
        <p:spPr>
          <a:xfrm>
            <a:off x="253999" y="570536"/>
            <a:ext cx="7772400" cy="5829300"/>
          </a:xfrm>
          <a:prstGeom prst="rect">
            <a:avLst/>
          </a:prstGeom>
        </p:spPr>
      </p:pic>
      <p:pic>
        <p:nvPicPr>
          <p:cNvPr id="1026" name="Picture 2">
            <a:extLst>
              <a:ext uri="{FF2B5EF4-FFF2-40B4-BE49-F238E27FC236}">
                <a16:creationId xmlns:a16="http://schemas.microsoft.com/office/drawing/2014/main" id="{3283799F-3BAD-E16C-4B93-29F92E6533C2}"/>
              </a:ext>
            </a:extLst>
          </p:cNvPr>
          <p:cNvPicPr>
            <a:picLocks noChangeAspect="1" noChangeArrowheads="1"/>
          </p:cNvPicPr>
          <p:nvPr/>
        </p:nvPicPr>
        <p:blipFill>
          <a:blip r:embed="rId7"/>
          <a:srcRect/>
          <a:stretch/>
        </p:blipFill>
        <p:spPr bwMode="auto">
          <a:xfrm>
            <a:off x="8493568" y="3093212"/>
            <a:ext cx="2295090" cy="318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822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C9BBCC72-0E85-44A2-CD1A-0313047ABC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FD6DC3-EDA2-E5E9-33C3-E9AD942C22C4}"/>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grpSp>
        <p:nvGrpSpPr>
          <p:cNvPr id="3" name="Group 2">
            <a:extLst>
              <a:ext uri="{FF2B5EF4-FFF2-40B4-BE49-F238E27FC236}">
                <a16:creationId xmlns:a16="http://schemas.microsoft.com/office/drawing/2014/main" id="{B138D3E0-5ABA-7DE8-530C-9968535E0FA0}"/>
              </a:ext>
            </a:extLst>
          </p:cNvPr>
          <p:cNvGrpSpPr/>
          <p:nvPr/>
        </p:nvGrpSpPr>
        <p:grpSpPr>
          <a:xfrm>
            <a:off x="2615292" y="475747"/>
            <a:ext cx="6961416" cy="876300"/>
            <a:chOff x="2864756" y="481182"/>
            <a:chExt cx="6462487" cy="876300"/>
          </a:xfrm>
        </p:grpSpPr>
        <p:pic>
          <p:nvPicPr>
            <p:cNvPr id="9" name="Picture 8">
              <a:extLst>
                <a:ext uri="{FF2B5EF4-FFF2-40B4-BE49-F238E27FC236}">
                  <a16:creationId xmlns:a16="http://schemas.microsoft.com/office/drawing/2014/main" id="{579E8AE9-C14D-7080-BE97-1699D2BFC980}"/>
                </a:ext>
              </a:extLst>
            </p:cNvPr>
            <p:cNvPicPr>
              <a:picLocks noChangeAspect="1"/>
            </p:cNvPicPr>
            <p:nvPr/>
          </p:nvPicPr>
          <p:blipFill>
            <a:blip r:embed="rId4"/>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B51DD393-DDB4-3788-1250-CCB86D293462}"/>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Book: S1. Explain the why</a:t>
              </a:r>
            </a:p>
          </p:txBody>
        </p:sp>
      </p:grpSp>
      <p:pic>
        <p:nvPicPr>
          <p:cNvPr id="1026" name="Picture 2">
            <a:extLst>
              <a:ext uri="{FF2B5EF4-FFF2-40B4-BE49-F238E27FC236}">
                <a16:creationId xmlns:a16="http://schemas.microsoft.com/office/drawing/2014/main" id="{D2F401F0-65B0-4EFD-39C7-F4F7644D9A64}"/>
              </a:ext>
            </a:extLst>
          </p:cNvPr>
          <p:cNvPicPr>
            <a:picLocks noChangeAspect="1" noChangeArrowheads="1"/>
          </p:cNvPicPr>
          <p:nvPr/>
        </p:nvPicPr>
        <p:blipFill>
          <a:blip r:embed="rId5"/>
          <a:srcRect/>
          <a:stretch/>
        </p:blipFill>
        <p:spPr bwMode="auto">
          <a:xfrm>
            <a:off x="2361936" y="1493241"/>
            <a:ext cx="3572119" cy="5068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5E3E70-0743-6999-EE58-E4D4CF82692C}"/>
              </a:ext>
            </a:extLst>
          </p:cNvPr>
          <p:cNvPicPr>
            <a:picLocks noChangeAspect="1" noChangeArrowheads="1"/>
          </p:cNvPicPr>
          <p:nvPr/>
        </p:nvPicPr>
        <p:blipFill>
          <a:blip r:embed="rId6"/>
          <a:srcRect/>
          <a:stretch/>
        </p:blipFill>
        <p:spPr bwMode="auto">
          <a:xfrm>
            <a:off x="6248527" y="1493242"/>
            <a:ext cx="3564599" cy="5068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3F4759-3E5D-1FD5-5613-313A0FA5E822}"/>
              </a:ext>
            </a:extLst>
          </p:cNvPr>
          <p:cNvPicPr>
            <a:picLocks noChangeAspect="1"/>
          </p:cNvPicPr>
          <p:nvPr/>
        </p:nvPicPr>
        <p:blipFill>
          <a:blip r:embed="rId7"/>
          <a:stretch>
            <a:fillRect/>
          </a:stretch>
        </p:blipFill>
        <p:spPr>
          <a:xfrm>
            <a:off x="11255828" y="5681378"/>
            <a:ext cx="967014" cy="1111307"/>
          </a:xfrm>
          <a:prstGeom prst="rect">
            <a:avLst/>
          </a:prstGeom>
        </p:spPr>
      </p:pic>
      <p:pic>
        <p:nvPicPr>
          <p:cNvPr id="8" name="Picture 7">
            <a:extLst>
              <a:ext uri="{FF2B5EF4-FFF2-40B4-BE49-F238E27FC236}">
                <a16:creationId xmlns:a16="http://schemas.microsoft.com/office/drawing/2014/main" id="{F0FC5D5C-A657-8770-D166-BC3BFDFB48F9}"/>
              </a:ext>
            </a:extLst>
          </p:cNvPr>
          <p:cNvPicPr>
            <a:picLocks noChangeAspect="1"/>
          </p:cNvPicPr>
          <p:nvPr/>
        </p:nvPicPr>
        <p:blipFill>
          <a:blip r:embed="rId8"/>
          <a:stretch>
            <a:fillRect/>
          </a:stretch>
        </p:blipFill>
        <p:spPr>
          <a:xfrm>
            <a:off x="10239828" y="405897"/>
            <a:ext cx="1016000" cy="1016000"/>
          </a:xfrm>
          <a:prstGeom prst="rect">
            <a:avLst/>
          </a:prstGeom>
        </p:spPr>
      </p:pic>
      <p:grpSp>
        <p:nvGrpSpPr>
          <p:cNvPr id="5" name="Group 4">
            <a:extLst>
              <a:ext uri="{FF2B5EF4-FFF2-40B4-BE49-F238E27FC236}">
                <a16:creationId xmlns:a16="http://schemas.microsoft.com/office/drawing/2014/main" id="{28E29FBC-A74E-96C9-0DDC-00E2D6F113FA}"/>
              </a:ext>
            </a:extLst>
          </p:cNvPr>
          <p:cNvGrpSpPr/>
          <p:nvPr/>
        </p:nvGrpSpPr>
        <p:grpSpPr>
          <a:xfrm>
            <a:off x="246033" y="4672894"/>
            <a:ext cx="1921980" cy="1924838"/>
            <a:chOff x="246033" y="3847664"/>
            <a:chExt cx="2737320" cy="2750068"/>
          </a:xfrm>
        </p:grpSpPr>
        <p:grpSp>
          <p:nvGrpSpPr>
            <p:cNvPr id="6" name="Group 5">
              <a:extLst>
                <a:ext uri="{FF2B5EF4-FFF2-40B4-BE49-F238E27FC236}">
                  <a16:creationId xmlns:a16="http://schemas.microsoft.com/office/drawing/2014/main" id="{CABE6936-F418-4B1B-C51C-B971264C3D56}"/>
                </a:ext>
              </a:extLst>
            </p:cNvPr>
            <p:cNvGrpSpPr/>
            <p:nvPr/>
          </p:nvGrpSpPr>
          <p:grpSpPr>
            <a:xfrm>
              <a:off x="246033" y="3847664"/>
              <a:ext cx="2737320" cy="2750068"/>
              <a:chOff x="2433166" y="3368847"/>
              <a:chExt cx="2737320" cy="2750068"/>
            </a:xfrm>
          </p:grpSpPr>
          <p:sp>
            <p:nvSpPr>
              <p:cNvPr id="11" name="Oval 10">
                <a:extLst>
                  <a:ext uri="{FF2B5EF4-FFF2-40B4-BE49-F238E27FC236}">
                    <a16:creationId xmlns:a16="http://schemas.microsoft.com/office/drawing/2014/main" id="{C2E42D29-A536-C269-37F3-23BE02397127}"/>
                  </a:ext>
                </a:extLst>
              </p:cNvPr>
              <p:cNvSpPr/>
              <p:nvPr/>
            </p:nvSpPr>
            <p:spPr>
              <a:xfrm>
                <a:off x="2433166" y="3368847"/>
                <a:ext cx="2737320" cy="2750068"/>
              </a:xfrm>
              <a:prstGeom prst="ellipse">
                <a:avLst/>
              </a:prstGeom>
              <a:gradFill flip="none" rotWithShape="1">
                <a:gsLst>
                  <a:gs pos="52000">
                    <a:srgbClr val="FFA800"/>
                  </a:gs>
                  <a:gs pos="65000">
                    <a:srgbClr val="FFD480"/>
                  </a:gs>
                  <a:gs pos="56000">
                    <a:srgbClr val="FFC24D"/>
                  </a:gs>
                  <a:gs pos="99000">
                    <a:srgbClr val="FFFFF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DE2B51A1-1CEB-F19C-2D62-3E93164B48A8}"/>
                  </a:ext>
                </a:extLst>
              </p:cNvPr>
              <p:cNvSpPr/>
              <p:nvPr/>
            </p:nvSpPr>
            <p:spPr>
              <a:xfrm>
                <a:off x="2774782" y="3731585"/>
                <a:ext cx="2054087" cy="205408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9147A37E-2EDE-07C9-1CB1-B7C6BBA802AB}"/>
                </a:ext>
              </a:extLst>
            </p:cNvPr>
            <p:cNvSpPr txBox="1"/>
            <p:nvPr/>
          </p:nvSpPr>
          <p:spPr>
            <a:xfrm>
              <a:off x="619114" y="4957091"/>
              <a:ext cx="1993126" cy="571648"/>
            </a:xfrm>
            <a:prstGeom prst="rect">
              <a:avLst/>
            </a:prstGeom>
            <a:noFill/>
          </p:spPr>
          <p:txBody>
            <a:bodyPr wrap="square" rtlCol="0">
              <a:spAutoFit/>
            </a:bodyPr>
            <a:lstStyle/>
            <a:p>
              <a:pPr algn="ctr"/>
              <a:r>
                <a:rPr lang="en-GB" sz="2000" dirty="0">
                  <a:solidFill>
                    <a:srgbClr val="FFFFFF"/>
                  </a:solidFill>
                  <a:latin typeface="Calibri" panose="020F0502020204030204" pitchFamily="34" charset="0"/>
                  <a:cs typeface="Calibri" panose="020F0502020204030204" pitchFamily="34" charset="0"/>
                </a:rPr>
                <a:t>4 MINUTES</a:t>
              </a:r>
            </a:p>
          </p:txBody>
        </p:sp>
      </p:grpSp>
    </p:spTree>
    <p:extLst>
      <p:ext uri="{BB962C8B-B14F-4D97-AF65-F5344CB8AC3E}">
        <p14:creationId xmlns:p14="http://schemas.microsoft.com/office/powerpoint/2010/main" val="1402762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9CBE45D2-2019-8A23-9695-D41A1657B7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90B36C-E915-76D2-9E69-ED52D12115A6}"/>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90AE85F9-12F9-184C-3518-F341C83D355A}"/>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C101A0B9-F5EA-0177-2411-DDD49D96319E}"/>
              </a:ext>
            </a:extLst>
          </p:cNvPr>
          <p:cNvGrpSpPr/>
          <p:nvPr/>
        </p:nvGrpSpPr>
        <p:grpSpPr>
          <a:xfrm>
            <a:off x="963384" y="500973"/>
            <a:ext cx="10265231" cy="876300"/>
            <a:chOff x="2864756" y="481182"/>
            <a:chExt cx="6462487" cy="876300"/>
          </a:xfrm>
        </p:grpSpPr>
        <p:pic>
          <p:nvPicPr>
            <p:cNvPr id="9" name="Picture 8">
              <a:extLst>
                <a:ext uri="{FF2B5EF4-FFF2-40B4-BE49-F238E27FC236}">
                  <a16:creationId xmlns:a16="http://schemas.microsoft.com/office/drawing/2014/main" id="{FD36FCF4-56D6-7AB9-F71D-0BF6872C8BC5}"/>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1A133C22-3757-358E-DFD4-983F4830E9AD}"/>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Discussion</a:t>
              </a:r>
            </a:p>
          </p:txBody>
        </p:sp>
      </p:grpSp>
      <p:sp>
        <p:nvSpPr>
          <p:cNvPr id="8" name="TextBox 7">
            <a:extLst>
              <a:ext uri="{FF2B5EF4-FFF2-40B4-BE49-F238E27FC236}">
                <a16:creationId xmlns:a16="http://schemas.microsoft.com/office/drawing/2014/main" id="{09003D48-903B-ABB9-F4DA-3F849B3DAAD7}"/>
              </a:ext>
            </a:extLst>
          </p:cNvPr>
          <p:cNvSpPr txBox="1"/>
          <p:nvPr/>
        </p:nvSpPr>
        <p:spPr>
          <a:xfrm>
            <a:off x="1458686" y="1458683"/>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Where do high standards show up clearly in your leadership?</a:t>
            </a:r>
          </a:p>
        </p:txBody>
      </p:sp>
      <p:pic>
        <p:nvPicPr>
          <p:cNvPr id="10" name="Picture 9">
            <a:extLst>
              <a:ext uri="{FF2B5EF4-FFF2-40B4-BE49-F238E27FC236}">
                <a16:creationId xmlns:a16="http://schemas.microsoft.com/office/drawing/2014/main" id="{55DB26EA-C609-50A4-059F-117C640516C5}"/>
              </a:ext>
            </a:extLst>
          </p:cNvPr>
          <p:cNvPicPr>
            <a:picLocks noChangeAspect="1"/>
          </p:cNvPicPr>
          <p:nvPr/>
        </p:nvPicPr>
        <p:blipFill>
          <a:blip r:embed="rId6"/>
          <a:stretch>
            <a:fillRect/>
          </a:stretch>
        </p:blipFill>
        <p:spPr>
          <a:xfrm>
            <a:off x="648610" y="1528534"/>
            <a:ext cx="641669" cy="453369"/>
          </a:xfrm>
          <a:prstGeom prst="rect">
            <a:avLst/>
          </a:prstGeom>
        </p:spPr>
      </p:pic>
      <p:sp>
        <p:nvSpPr>
          <p:cNvPr id="11" name="TextBox 10">
            <a:extLst>
              <a:ext uri="{FF2B5EF4-FFF2-40B4-BE49-F238E27FC236}">
                <a16:creationId xmlns:a16="http://schemas.microsoft.com/office/drawing/2014/main" id="{431E0A01-4375-0570-11F3-10D48727EF55}"/>
              </a:ext>
            </a:extLst>
          </p:cNvPr>
          <p:cNvSpPr txBox="1"/>
          <p:nvPr/>
        </p:nvSpPr>
        <p:spPr>
          <a:xfrm>
            <a:off x="1458686" y="2206779"/>
            <a:ext cx="10265231" cy="954107"/>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Where might reinforcing standards make the biggest difference right now?</a:t>
            </a:r>
          </a:p>
        </p:txBody>
      </p:sp>
      <p:pic>
        <p:nvPicPr>
          <p:cNvPr id="12" name="Picture 11">
            <a:extLst>
              <a:ext uri="{FF2B5EF4-FFF2-40B4-BE49-F238E27FC236}">
                <a16:creationId xmlns:a16="http://schemas.microsoft.com/office/drawing/2014/main" id="{98C88988-29DD-1E31-871E-D2864EA5D7ED}"/>
              </a:ext>
            </a:extLst>
          </p:cNvPr>
          <p:cNvPicPr>
            <a:picLocks noChangeAspect="1"/>
          </p:cNvPicPr>
          <p:nvPr/>
        </p:nvPicPr>
        <p:blipFill>
          <a:blip r:embed="rId6"/>
          <a:stretch>
            <a:fillRect/>
          </a:stretch>
        </p:blipFill>
        <p:spPr>
          <a:xfrm>
            <a:off x="648610" y="2276630"/>
            <a:ext cx="641669" cy="453369"/>
          </a:xfrm>
          <a:prstGeom prst="rect">
            <a:avLst/>
          </a:prstGeom>
        </p:spPr>
      </p:pic>
      <p:pic>
        <p:nvPicPr>
          <p:cNvPr id="20" name="Picture 19">
            <a:extLst>
              <a:ext uri="{FF2B5EF4-FFF2-40B4-BE49-F238E27FC236}">
                <a16:creationId xmlns:a16="http://schemas.microsoft.com/office/drawing/2014/main" id="{97A2FCBB-5D4B-5E5D-897F-D5DC0DE43554}"/>
              </a:ext>
            </a:extLst>
          </p:cNvPr>
          <p:cNvPicPr>
            <a:picLocks noChangeAspect="1"/>
          </p:cNvPicPr>
          <p:nvPr/>
        </p:nvPicPr>
        <p:blipFill>
          <a:blip r:embed="rId7"/>
          <a:stretch>
            <a:fillRect/>
          </a:stretch>
        </p:blipFill>
        <p:spPr>
          <a:xfrm>
            <a:off x="3439256" y="3649828"/>
            <a:ext cx="5313485" cy="3542324"/>
          </a:xfrm>
          <a:prstGeom prst="rect">
            <a:avLst/>
          </a:prstGeom>
        </p:spPr>
      </p:pic>
      <p:grpSp>
        <p:nvGrpSpPr>
          <p:cNvPr id="2" name="Group 1">
            <a:extLst>
              <a:ext uri="{FF2B5EF4-FFF2-40B4-BE49-F238E27FC236}">
                <a16:creationId xmlns:a16="http://schemas.microsoft.com/office/drawing/2014/main" id="{C5DD5FDA-7203-EFFB-24A7-700BF57CBB89}"/>
              </a:ext>
            </a:extLst>
          </p:cNvPr>
          <p:cNvGrpSpPr/>
          <p:nvPr/>
        </p:nvGrpSpPr>
        <p:grpSpPr>
          <a:xfrm>
            <a:off x="246033" y="4672894"/>
            <a:ext cx="1921980" cy="1924838"/>
            <a:chOff x="246033" y="3847664"/>
            <a:chExt cx="2737320" cy="2750068"/>
          </a:xfrm>
        </p:grpSpPr>
        <p:grpSp>
          <p:nvGrpSpPr>
            <p:cNvPr id="5" name="Group 4">
              <a:extLst>
                <a:ext uri="{FF2B5EF4-FFF2-40B4-BE49-F238E27FC236}">
                  <a16:creationId xmlns:a16="http://schemas.microsoft.com/office/drawing/2014/main" id="{8CE8CE3A-2CDC-98CE-E4C7-F0B833C6E73C}"/>
                </a:ext>
              </a:extLst>
            </p:cNvPr>
            <p:cNvGrpSpPr/>
            <p:nvPr/>
          </p:nvGrpSpPr>
          <p:grpSpPr>
            <a:xfrm>
              <a:off x="246033" y="3847664"/>
              <a:ext cx="2737320" cy="2750068"/>
              <a:chOff x="2433166" y="3368847"/>
              <a:chExt cx="2737320" cy="2750068"/>
            </a:xfrm>
          </p:grpSpPr>
          <p:sp>
            <p:nvSpPr>
              <p:cNvPr id="14" name="Oval 13">
                <a:extLst>
                  <a:ext uri="{FF2B5EF4-FFF2-40B4-BE49-F238E27FC236}">
                    <a16:creationId xmlns:a16="http://schemas.microsoft.com/office/drawing/2014/main" id="{FE40C61C-3A84-D7AD-ECC7-4728D500D9BD}"/>
                  </a:ext>
                </a:extLst>
              </p:cNvPr>
              <p:cNvSpPr/>
              <p:nvPr/>
            </p:nvSpPr>
            <p:spPr>
              <a:xfrm>
                <a:off x="2433166" y="3368847"/>
                <a:ext cx="2737320" cy="2750068"/>
              </a:xfrm>
              <a:prstGeom prst="ellipse">
                <a:avLst/>
              </a:prstGeom>
              <a:gradFill flip="none" rotWithShape="1">
                <a:gsLst>
                  <a:gs pos="52000">
                    <a:srgbClr val="FFA800"/>
                  </a:gs>
                  <a:gs pos="65000">
                    <a:srgbClr val="FFD480"/>
                  </a:gs>
                  <a:gs pos="56000">
                    <a:srgbClr val="FFC24D"/>
                  </a:gs>
                  <a:gs pos="99000">
                    <a:srgbClr val="FFFFF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3EA24963-5CA8-19BD-EB13-6C95EC30FCA7}"/>
                  </a:ext>
                </a:extLst>
              </p:cNvPr>
              <p:cNvSpPr/>
              <p:nvPr/>
            </p:nvSpPr>
            <p:spPr>
              <a:xfrm>
                <a:off x="2774782" y="3731585"/>
                <a:ext cx="2054087" cy="205408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7BF94AF0-969C-FAA5-71C0-762A9878482B}"/>
                </a:ext>
              </a:extLst>
            </p:cNvPr>
            <p:cNvSpPr txBox="1"/>
            <p:nvPr/>
          </p:nvSpPr>
          <p:spPr>
            <a:xfrm>
              <a:off x="619114" y="4704237"/>
              <a:ext cx="1993126" cy="1011376"/>
            </a:xfrm>
            <a:prstGeom prst="rect">
              <a:avLst/>
            </a:prstGeom>
            <a:noFill/>
          </p:spPr>
          <p:txBody>
            <a:bodyPr wrap="square" rtlCol="0">
              <a:spAutoFit/>
            </a:bodyPr>
            <a:lstStyle/>
            <a:p>
              <a:pPr algn="ctr"/>
              <a:r>
                <a:rPr lang="en-GB" sz="2000" dirty="0">
                  <a:solidFill>
                    <a:srgbClr val="FFFFFF"/>
                  </a:solidFill>
                  <a:latin typeface="Calibri" panose="020F0502020204030204" pitchFamily="34" charset="0"/>
                  <a:cs typeface="Calibri" panose="020F0502020204030204" pitchFamily="34" charset="0"/>
                </a:rPr>
                <a:t>2 x</a:t>
              </a:r>
            </a:p>
            <a:p>
              <a:pPr algn="ctr"/>
              <a:r>
                <a:rPr lang="en-GB" sz="2000" dirty="0">
                  <a:solidFill>
                    <a:srgbClr val="FFFFFF"/>
                  </a:solidFill>
                  <a:latin typeface="Calibri" panose="020F0502020204030204" pitchFamily="34" charset="0"/>
                  <a:cs typeface="Calibri" panose="020F0502020204030204" pitchFamily="34" charset="0"/>
                </a:rPr>
                <a:t>1 MINUTE</a:t>
              </a:r>
            </a:p>
          </p:txBody>
        </p:sp>
      </p:grpSp>
    </p:spTree>
    <p:extLst>
      <p:ext uri="{BB962C8B-B14F-4D97-AF65-F5344CB8AC3E}">
        <p14:creationId xmlns:p14="http://schemas.microsoft.com/office/powerpoint/2010/main" val="3004654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157DF744-B72A-89D4-7AF0-E469D80CC321}"/>
            </a:ext>
          </a:extLst>
        </p:cNvPr>
        <p:cNvGrpSpPr/>
        <p:nvPr/>
      </p:nvGrpSpPr>
      <p:grpSpPr>
        <a:xfrm>
          <a:off x="0" y="0"/>
          <a:ext cx="0" cy="0"/>
          <a:chOff x="0" y="0"/>
          <a:chExt cx="0" cy="0"/>
        </a:xfrm>
      </p:grpSpPr>
      <p:pic>
        <p:nvPicPr>
          <p:cNvPr id="2" name="Google Shape;59;p14" title="Screenshot 2025-09-15 at 10.13.45.png">
            <a:extLst>
              <a:ext uri="{FF2B5EF4-FFF2-40B4-BE49-F238E27FC236}">
                <a16:creationId xmlns:a16="http://schemas.microsoft.com/office/drawing/2014/main" id="{5D0D19FA-2935-E2D2-824F-F1042BBD256F}"/>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89554ABD-4C18-47E7-6DF1-DE2D99880451}"/>
              </a:ext>
            </a:extLst>
          </p:cNvPr>
          <p:cNvPicPr>
            <a:picLocks noChangeAspect="1"/>
          </p:cNvPicPr>
          <p:nvPr/>
        </p:nvPicPr>
        <p:blipFill>
          <a:blip r:embed="rId4"/>
          <a:stretch>
            <a:fillRect/>
          </a:stretch>
        </p:blipFill>
        <p:spPr>
          <a:xfrm>
            <a:off x="11255828" y="5681378"/>
            <a:ext cx="967014" cy="1111307"/>
          </a:xfrm>
          <a:prstGeom prst="rect">
            <a:avLst/>
          </a:prstGeom>
        </p:spPr>
      </p:pic>
      <p:sp>
        <p:nvSpPr>
          <p:cNvPr id="8" name="TextBox 7">
            <a:extLst>
              <a:ext uri="{FF2B5EF4-FFF2-40B4-BE49-F238E27FC236}">
                <a16:creationId xmlns:a16="http://schemas.microsoft.com/office/drawing/2014/main" id="{9358EA54-8922-7F8B-0658-2CEE675D1646}"/>
              </a:ext>
            </a:extLst>
          </p:cNvPr>
          <p:cNvSpPr txBox="1"/>
          <p:nvPr/>
        </p:nvSpPr>
        <p:spPr>
          <a:xfrm>
            <a:off x="8280397" y="1371599"/>
            <a:ext cx="3657604" cy="954107"/>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Everyone Succeeds workbook</a:t>
            </a:r>
          </a:p>
        </p:txBody>
      </p:sp>
      <p:grpSp>
        <p:nvGrpSpPr>
          <p:cNvPr id="15" name="Group 14">
            <a:extLst>
              <a:ext uri="{FF2B5EF4-FFF2-40B4-BE49-F238E27FC236}">
                <a16:creationId xmlns:a16="http://schemas.microsoft.com/office/drawing/2014/main" id="{46F62882-E8B6-83A8-C0AE-06B62C93390D}"/>
              </a:ext>
            </a:extLst>
          </p:cNvPr>
          <p:cNvGrpSpPr/>
          <p:nvPr/>
        </p:nvGrpSpPr>
        <p:grpSpPr>
          <a:xfrm>
            <a:off x="8026399" y="422820"/>
            <a:ext cx="4118426" cy="876300"/>
            <a:chOff x="3073399" y="422820"/>
            <a:chExt cx="6045200" cy="876300"/>
          </a:xfrm>
        </p:grpSpPr>
        <p:pic>
          <p:nvPicPr>
            <p:cNvPr id="11" name="Picture 10">
              <a:extLst>
                <a:ext uri="{FF2B5EF4-FFF2-40B4-BE49-F238E27FC236}">
                  <a16:creationId xmlns:a16="http://schemas.microsoft.com/office/drawing/2014/main" id="{56E4A8D8-EFE0-5E17-7860-7705D761C98E}"/>
                </a:ext>
              </a:extLst>
            </p:cNvPr>
            <p:cNvPicPr>
              <a:picLocks noChangeAspect="1"/>
            </p:cNvPicPr>
            <p:nvPr/>
          </p:nvPicPr>
          <p:blipFill>
            <a:blip r:embed="rId5"/>
            <a:stretch>
              <a:fillRect/>
            </a:stretch>
          </p:blipFill>
          <p:spPr>
            <a:xfrm>
              <a:off x="3073399" y="422820"/>
              <a:ext cx="6045200" cy="876300"/>
            </a:xfrm>
            <a:prstGeom prst="rect">
              <a:avLst/>
            </a:prstGeom>
          </p:spPr>
        </p:pic>
        <p:sp>
          <p:nvSpPr>
            <p:cNvPr id="12" name="TextBox 11">
              <a:extLst>
                <a:ext uri="{FF2B5EF4-FFF2-40B4-BE49-F238E27FC236}">
                  <a16:creationId xmlns:a16="http://schemas.microsoft.com/office/drawing/2014/main" id="{48FF3BBE-D784-DCCC-0116-A4E8C581FD86}"/>
                </a:ext>
              </a:extLst>
            </p:cNvPr>
            <p:cNvSpPr txBox="1"/>
            <p:nvPr/>
          </p:nvSpPr>
          <p:spPr>
            <a:xfrm>
              <a:off x="3483430" y="457200"/>
              <a:ext cx="5312228"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Workbook</a:t>
              </a:r>
            </a:p>
          </p:txBody>
        </p:sp>
      </p:grpSp>
      <p:pic>
        <p:nvPicPr>
          <p:cNvPr id="14" name="Picture 13">
            <a:extLst>
              <a:ext uri="{FF2B5EF4-FFF2-40B4-BE49-F238E27FC236}">
                <a16:creationId xmlns:a16="http://schemas.microsoft.com/office/drawing/2014/main" id="{04083223-F8E0-CD05-2A3E-4C1B271CA894}"/>
              </a:ext>
            </a:extLst>
          </p:cNvPr>
          <p:cNvPicPr>
            <a:picLocks noChangeAspect="1"/>
          </p:cNvPicPr>
          <p:nvPr/>
        </p:nvPicPr>
        <p:blipFill>
          <a:blip r:embed="rId6"/>
          <a:srcRect/>
          <a:stretch/>
        </p:blipFill>
        <p:spPr>
          <a:xfrm>
            <a:off x="253999" y="570536"/>
            <a:ext cx="7772400" cy="5829300"/>
          </a:xfrm>
          <a:prstGeom prst="rect">
            <a:avLst/>
          </a:prstGeom>
        </p:spPr>
      </p:pic>
      <p:pic>
        <p:nvPicPr>
          <p:cNvPr id="1026" name="Picture 2">
            <a:extLst>
              <a:ext uri="{FF2B5EF4-FFF2-40B4-BE49-F238E27FC236}">
                <a16:creationId xmlns:a16="http://schemas.microsoft.com/office/drawing/2014/main" id="{191C916B-EC73-F66B-02EE-12A85614FF2D}"/>
              </a:ext>
            </a:extLst>
          </p:cNvPr>
          <p:cNvPicPr>
            <a:picLocks noChangeAspect="1" noChangeArrowheads="1"/>
          </p:cNvPicPr>
          <p:nvPr/>
        </p:nvPicPr>
        <p:blipFill>
          <a:blip r:embed="rId7"/>
          <a:srcRect/>
          <a:stretch/>
        </p:blipFill>
        <p:spPr bwMode="auto">
          <a:xfrm>
            <a:off x="8493568" y="3054961"/>
            <a:ext cx="2295090" cy="3259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98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5262EEAE-FCB5-BC5E-1066-F1C2F8FBA0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EF06F86-717B-EE96-F728-6E373051E26E}"/>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1028" name="Picture 4">
            <a:extLst>
              <a:ext uri="{FF2B5EF4-FFF2-40B4-BE49-F238E27FC236}">
                <a16:creationId xmlns:a16="http://schemas.microsoft.com/office/drawing/2014/main" id="{0BE28CE1-85DA-A150-4C65-CC35E08719EF}"/>
              </a:ext>
            </a:extLst>
          </p:cNvPr>
          <p:cNvPicPr>
            <a:picLocks noChangeAspect="1" noChangeArrowheads="1"/>
          </p:cNvPicPr>
          <p:nvPr/>
        </p:nvPicPr>
        <p:blipFill>
          <a:blip r:embed="rId4"/>
          <a:srcRect/>
          <a:stretch/>
        </p:blipFill>
        <p:spPr bwMode="auto">
          <a:xfrm>
            <a:off x="6318381" y="1613210"/>
            <a:ext cx="3424890" cy="48287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8BA023-CEC2-D690-418F-79A1B3069751}"/>
              </a:ext>
            </a:extLst>
          </p:cNvPr>
          <p:cNvPicPr>
            <a:picLocks noChangeAspect="1"/>
          </p:cNvPicPr>
          <p:nvPr/>
        </p:nvPicPr>
        <p:blipFill>
          <a:blip r:embed="rId5"/>
          <a:stretch>
            <a:fillRect/>
          </a:stretch>
        </p:blipFill>
        <p:spPr>
          <a:xfrm>
            <a:off x="11255828" y="5681378"/>
            <a:ext cx="967014" cy="1111307"/>
          </a:xfrm>
          <a:prstGeom prst="rect">
            <a:avLst/>
          </a:prstGeom>
        </p:spPr>
      </p:pic>
      <p:pic>
        <p:nvPicPr>
          <p:cNvPr id="8" name="Picture 7">
            <a:extLst>
              <a:ext uri="{FF2B5EF4-FFF2-40B4-BE49-F238E27FC236}">
                <a16:creationId xmlns:a16="http://schemas.microsoft.com/office/drawing/2014/main" id="{D33BD69F-FBE2-0F5D-60CA-B124F3013A82}"/>
              </a:ext>
            </a:extLst>
          </p:cNvPr>
          <p:cNvPicPr>
            <a:picLocks noChangeAspect="1"/>
          </p:cNvPicPr>
          <p:nvPr/>
        </p:nvPicPr>
        <p:blipFill>
          <a:blip r:embed="rId6"/>
          <a:srcRect/>
          <a:stretch/>
        </p:blipFill>
        <p:spPr>
          <a:xfrm>
            <a:off x="10239828" y="405897"/>
            <a:ext cx="1016000" cy="1016000"/>
          </a:xfrm>
          <a:prstGeom prst="rect">
            <a:avLst/>
          </a:prstGeom>
        </p:spPr>
      </p:pic>
      <p:grpSp>
        <p:nvGrpSpPr>
          <p:cNvPr id="5" name="Group 4">
            <a:extLst>
              <a:ext uri="{FF2B5EF4-FFF2-40B4-BE49-F238E27FC236}">
                <a16:creationId xmlns:a16="http://schemas.microsoft.com/office/drawing/2014/main" id="{C21A51D0-5BED-9204-230A-E9E14BF8A9E0}"/>
              </a:ext>
            </a:extLst>
          </p:cNvPr>
          <p:cNvGrpSpPr/>
          <p:nvPr/>
        </p:nvGrpSpPr>
        <p:grpSpPr>
          <a:xfrm>
            <a:off x="1934304" y="475747"/>
            <a:ext cx="8275446" cy="876300"/>
            <a:chOff x="2864756" y="481182"/>
            <a:chExt cx="6462487" cy="876300"/>
          </a:xfrm>
        </p:grpSpPr>
        <p:pic>
          <p:nvPicPr>
            <p:cNvPr id="6" name="Picture 5">
              <a:extLst>
                <a:ext uri="{FF2B5EF4-FFF2-40B4-BE49-F238E27FC236}">
                  <a16:creationId xmlns:a16="http://schemas.microsoft.com/office/drawing/2014/main" id="{97A81620-EE12-E7E3-29AF-ED47D6AFAAD4}"/>
                </a:ext>
              </a:extLst>
            </p:cNvPr>
            <p:cNvPicPr>
              <a:picLocks noChangeAspect="1"/>
            </p:cNvPicPr>
            <p:nvPr/>
          </p:nvPicPr>
          <p:blipFill>
            <a:blip r:embed="rId7"/>
            <a:stretch>
              <a:fillRect/>
            </a:stretch>
          </p:blipFill>
          <p:spPr>
            <a:xfrm>
              <a:off x="2864756" y="481182"/>
              <a:ext cx="6462487" cy="876300"/>
            </a:xfrm>
            <a:prstGeom prst="rect">
              <a:avLst/>
            </a:prstGeom>
          </p:spPr>
        </p:pic>
        <p:sp>
          <p:nvSpPr>
            <p:cNvPr id="10" name="TextBox 9">
              <a:extLst>
                <a:ext uri="{FF2B5EF4-FFF2-40B4-BE49-F238E27FC236}">
                  <a16:creationId xmlns:a16="http://schemas.microsoft.com/office/drawing/2014/main" id="{C383D074-53D1-020F-360E-D1A0BCD2AA17}"/>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Workbook</a:t>
              </a:r>
            </a:p>
          </p:txBody>
        </p:sp>
      </p:grpSp>
      <p:pic>
        <p:nvPicPr>
          <p:cNvPr id="7" name="Picture 6">
            <a:extLst>
              <a:ext uri="{FF2B5EF4-FFF2-40B4-BE49-F238E27FC236}">
                <a16:creationId xmlns:a16="http://schemas.microsoft.com/office/drawing/2014/main" id="{151AA089-5DE8-C10A-4AC3-FA1F47F5D38B}"/>
              </a:ext>
            </a:extLst>
          </p:cNvPr>
          <p:cNvPicPr>
            <a:picLocks noChangeAspect="1"/>
          </p:cNvPicPr>
          <p:nvPr/>
        </p:nvPicPr>
        <p:blipFill>
          <a:blip r:embed="rId8"/>
          <a:stretch>
            <a:fillRect/>
          </a:stretch>
        </p:blipFill>
        <p:spPr>
          <a:xfrm>
            <a:off x="2510916" y="1613210"/>
            <a:ext cx="3417159" cy="4828713"/>
          </a:xfrm>
          <a:prstGeom prst="rect">
            <a:avLst/>
          </a:prstGeom>
        </p:spPr>
      </p:pic>
      <p:grpSp>
        <p:nvGrpSpPr>
          <p:cNvPr id="14" name="Group 13">
            <a:extLst>
              <a:ext uri="{FF2B5EF4-FFF2-40B4-BE49-F238E27FC236}">
                <a16:creationId xmlns:a16="http://schemas.microsoft.com/office/drawing/2014/main" id="{76432A86-FACC-8A43-D8BD-33F944B3B560}"/>
              </a:ext>
            </a:extLst>
          </p:cNvPr>
          <p:cNvGrpSpPr/>
          <p:nvPr/>
        </p:nvGrpSpPr>
        <p:grpSpPr>
          <a:xfrm>
            <a:off x="246033" y="4672894"/>
            <a:ext cx="1921980" cy="1924838"/>
            <a:chOff x="246033" y="3847664"/>
            <a:chExt cx="2737320" cy="2750068"/>
          </a:xfrm>
        </p:grpSpPr>
        <p:grpSp>
          <p:nvGrpSpPr>
            <p:cNvPr id="15" name="Group 14">
              <a:extLst>
                <a:ext uri="{FF2B5EF4-FFF2-40B4-BE49-F238E27FC236}">
                  <a16:creationId xmlns:a16="http://schemas.microsoft.com/office/drawing/2014/main" id="{C01E153F-E345-2F34-7951-D65D8CBF68B4}"/>
                </a:ext>
              </a:extLst>
            </p:cNvPr>
            <p:cNvGrpSpPr/>
            <p:nvPr/>
          </p:nvGrpSpPr>
          <p:grpSpPr>
            <a:xfrm>
              <a:off x="246033" y="3847664"/>
              <a:ext cx="2737320" cy="2750068"/>
              <a:chOff x="2433166" y="3368847"/>
              <a:chExt cx="2737320" cy="2750068"/>
            </a:xfrm>
          </p:grpSpPr>
          <p:sp>
            <p:nvSpPr>
              <p:cNvPr id="17" name="Oval 16">
                <a:extLst>
                  <a:ext uri="{FF2B5EF4-FFF2-40B4-BE49-F238E27FC236}">
                    <a16:creationId xmlns:a16="http://schemas.microsoft.com/office/drawing/2014/main" id="{2D31BABA-DF30-9A46-FFE8-C3E12B06D7C6}"/>
                  </a:ext>
                </a:extLst>
              </p:cNvPr>
              <p:cNvSpPr/>
              <p:nvPr/>
            </p:nvSpPr>
            <p:spPr>
              <a:xfrm>
                <a:off x="2433166" y="3368847"/>
                <a:ext cx="2737320" cy="2750068"/>
              </a:xfrm>
              <a:prstGeom prst="ellipse">
                <a:avLst/>
              </a:prstGeom>
              <a:gradFill flip="none" rotWithShape="1">
                <a:gsLst>
                  <a:gs pos="52000">
                    <a:srgbClr val="FFA800"/>
                  </a:gs>
                  <a:gs pos="65000">
                    <a:srgbClr val="FFD480"/>
                  </a:gs>
                  <a:gs pos="56000">
                    <a:srgbClr val="FFC24D"/>
                  </a:gs>
                  <a:gs pos="99000">
                    <a:srgbClr val="FFFFF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08442B4B-80EE-3D40-1608-E706FC4293D2}"/>
                  </a:ext>
                </a:extLst>
              </p:cNvPr>
              <p:cNvSpPr/>
              <p:nvPr/>
            </p:nvSpPr>
            <p:spPr>
              <a:xfrm>
                <a:off x="2774782" y="3731585"/>
                <a:ext cx="2054087" cy="205408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514DCECD-2065-3B28-9B65-AB13CFB6D6AA}"/>
                </a:ext>
              </a:extLst>
            </p:cNvPr>
            <p:cNvSpPr txBox="1"/>
            <p:nvPr/>
          </p:nvSpPr>
          <p:spPr>
            <a:xfrm>
              <a:off x="619114" y="4957091"/>
              <a:ext cx="1993126" cy="571648"/>
            </a:xfrm>
            <a:prstGeom prst="rect">
              <a:avLst/>
            </a:prstGeom>
            <a:noFill/>
          </p:spPr>
          <p:txBody>
            <a:bodyPr wrap="square" rtlCol="0">
              <a:spAutoFit/>
            </a:bodyPr>
            <a:lstStyle/>
            <a:p>
              <a:pPr algn="ctr"/>
              <a:r>
                <a:rPr lang="en-GB" sz="2000" dirty="0">
                  <a:solidFill>
                    <a:srgbClr val="FFFFFF"/>
                  </a:solidFill>
                  <a:latin typeface="Calibri" panose="020F0502020204030204" pitchFamily="34" charset="0"/>
                  <a:cs typeface="Calibri" panose="020F0502020204030204" pitchFamily="34" charset="0"/>
                </a:rPr>
                <a:t>4 MINUTES</a:t>
              </a:r>
            </a:p>
          </p:txBody>
        </p:sp>
      </p:grpSp>
    </p:spTree>
    <p:extLst>
      <p:ext uri="{BB962C8B-B14F-4D97-AF65-F5344CB8AC3E}">
        <p14:creationId xmlns:p14="http://schemas.microsoft.com/office/powerpoint/2010/main" val="271213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4DA7303A-05C0-6810-7989-70409E3464CA}"/>
            </a:ext>
          </a:extLst>
        </p:cNvPr>
        <p:cNvGrpSpPr/>
        <p:nvPr/>
      </p:nvGrpSpPr>
      <p:grpSpPr>
        <a:xfrm>
          <a:off x="0" y="0"/>
          <a:ext cx="0" cy="0"/>
          <a:chOff x="0" y="0"/>
          <a:chExt cx="0" cy="0"/>
        </a:xfrm>
      </p:grpSpPr>
      <p:pic>
        <p:nvPicPr>
          <p:cNvPr id="2" name="Google Shape;59;p14" title="Screenshot 2025-09-15 at 10.13.45.png">
            <a:extLst>
              <a:ext uri="{FF2B5EF4-FFF2-40B4-BE49-F238E27FC236}">
                <a16:creationId xmlns:a16="http://schemas.microsoft.com/office/drawing/2014/main" id="{DA99159A-C452-DB74-EDBB-E558C5D6157B}"/>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2E5E76D6-DCF3-0C28-B329-2384F9AD681D}"/>
              </a:ext>
            </a:extLst>
          </p:cNvPr>
          <p:cNvPicPr>
            <a:picLocks noChangeAspect="1"/>
          </p:cNvPicPr>
          <p:nvPr/>
        </p:nvPicPr>
        <p:blipFill>
          <a:blip r:embed="rId4"/>
          <a:stretch>
            <a:fillRect/>
          </a:stretch>
        </p:blipFill>
        <p:spPr>
          <a:xfrm>
            <a:off x="11255828" y="5681378"/>
            <a:ext cx="967014" cy="1111307"/>
          </a:xfrm>
          <a:prstGeom prst="rect">
            <a:avLst/>
          </a:prstGeom>
        </p:spPr>
      </p:pic>
      <p:sp>
        <p:nvSpPr>
          <p:cNvPr id="8" name="TextBox 7">
            <a:extLst>
              <a:ext uri="{FF2B5EF4-FFF2-40B4-BE49-F238E27FC236}">
                <a16:creationId xmlns:a16="http://schemas.microsoft.com/office/drawing/2014/main" id="{3BBD3C39-C765-5ADB-B618-A19477B2F225}"/>
              </a:ext>
            </a:extLst>
          </p:cNvPr>
          <p:cNvSpPr txBox="1"/>
          <p:nvPr/>
        </p:nvSpPr>
        <p:spPr>
          <a:xfrm>
            <a:off x="8280397" y="1371599"/>
            <a:ext cx="3657604" cy="1815882"/>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The toolkit presents a realistic challenge, a modelled example, and structured prompts</a:t>
            </a:r>
          </a:p>
        </p:txBody>
      </p:sp>
      <p:grpSp>
        <p:nvGrpSpPr>
          <p:cNvPr id="15" name="Group 14">
            <a:extLst>
              <a:ext uri="{FF2B5EF4-FFF2-40B4-BE49-F238E27FC236}">
                <a16:creationId xmlns:a16="http://schemas.microsoft.com/office/drawing/2014/main" id="{542CCC06-884D-D3ED-FBFE-6D3575DBE69E}"/>
              </a:ext>
            </a:extLst>
          </p:cNvPr>
          <p:cNvGrpSpPr/>
          <p:nvPr/>
        </p:nvGrpSpPr>
        <p:grpSpPr>
          <a:xfrm>
            <a:off x="8026399" y="422820"/>
            <a:ext cx="4118426" cy="876300"/>
            <a:chOff x="3073399" y="422820"/>
            <a:chExt cx="6045200" cy="876300"/>
          </a:xfrm>
        </p:grpSpPr>
        <p:pic>
          <p:nvPicPr>
            <p:cNvPr id="11" name="Picture 10">
              <a:extLst>
                <a:ext uri="{FF2B5EF4-FFF2-40B4-BE49-F238E27FC236}">
                  <a16:creationId xmlns:a16="http://schemas.microsoft.com/office/drawing/2014/main" id="{98995AD7-2AA5-0936-BBF1-2B985E5AED32}"/>
                </a:ext>
              </a:extLst>
            </p:cNvPr>
            <p:cNvPicPr>
              <a:picLocks noChangeAspect="1"/>
            </p:cNvPicPr>
            <p:nvPr/>
          </p:nvPicPr>
          <p:blipFill>
            <a:blip r:embed="rId5"/>
            <a:stretch>
              <a:fillRect/>
            </a:stretch>
          </p:blipFill>
          <p:spPr>
            <a:xfrm>
              <a:off x="3073399" y="422820"/>
              <a:ext cx="6045200" cy="876300"/>
            </a:xfrm>
            <a:prstGeom prst="rect">
              <a:avLst/>
            </a:prstGeom>
          </p:spPr>
        </p:pic>
        <p:sp>
          <p:nvSpPr>
            <p:cNvPr id="12" name="TextBox 11">
              <a:extLst>
                <a:ext uri="{FF2B5EF4-FFF2-40B4-BE49-F238E27FC236}">
                  <a16:creationId xmlns:a16="http://schemas.microsoft.com/office/drawing/2014/main" id="{9AF4AC91-E83E-18DE-DB79-57FDF53153F4}"/>
                </a:ext>
              </a:extLst>
            </p:cNvPr>
            <p:cNvSpPr txBox="1"/>
            <p:nvPr/>
          </p:nvSpPr>
          <p:spPr>
            <a:xfrm>
              <a:off x="3483430" y="457200"/>
              <a:ext cx="5312228"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Toolkit</a:t>
              </a:r>
            </a:p>
          </p:txBody>
        </p:sp>
      </p:grpSp>
      <p:pic>
        <p:nvPicPr>
          <p:cNvPr id="14" name="Picture 13">
            <a:extLst>
              <a:ext uri="{FF2B5EF4-FFF2-40B4-BE49-F238E27FC236}">
                <a16:creationId xmlns:a16="http://schemas.microsoft.com/office/drawing/2014/main" id="{ACE6CA85-EC3D-DB13-7450-4D2FE5D5D8F6}"/>
              </a:ext>
            </a:extLst>
          </p:cNvPr>
          <p:cNvPicPr>
            <a:picLocks noChangeAspect="1"/>
          </p:cNvPicPr>
          <p:nvPr/>
        </p:nvPicPr>
        <p:blipFill>
          <a:blip r:embed="rId6"/>
          <a:srcRect/>
          <a:stretch/>
        </p:blipFill>
        <p:spPr>
          <a:xfrm>
            <a:off x="253999" y="570536"/>
            <a:ext cx="7772400" cy="5829300"/>
          </a:xfrm>
          <a:prstGeom prst="rect">
            <a:avLst/>
          </a:prstGeom>
        </p:spPr>
      </p:pic>
      <p:pic>
        <p:nvPicPr>
          <p:cNvPr id="1026" name="Picture 2">
            <a:extLst>
              <a:ext uri="{FF2B5EF4-FFF2-40B4-BE49-F238E27FC236}">
                <a16:creationId xmlns:a16="http://schemas.microsoft.com/office/drawing/2014/main" id="{3912F3F1-12E5-C1F4-D74B-0C406B89CEDD}"/>
              </a:ext>
            </a:extLst>
          </p:cNvPr>
          <p:cNvPicPr>
            <a:picLocks noChangeAspect="1" noChangeArrowheads="1"/>
          </p:cNvPicPr>
          <p:nvPr/>
        </p:nvPicPr>
        <p:blipFill>
          <a:blip r:embed="rId7"/>
          <a:srcRect/>
          <a:stretch/>
        </p:blipFill>
        <p:spPr bwMode="auto">
          <a:xfrm>
            <a:off x="8493568" y="3296023"/>
            <a:ext cx="2295090" cy="299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688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5FA028BC-57FD-5B36-7B26-EAD6701A63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9641AF-DEA3-EDF6-1CB6-23CCD81510DE}"/>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A4DBAFE7-C021-DF49-7856-12972C858350}"/>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C836986A-69D9-6F5E-236A-014FD3D832D4}"/>
              </a:ext>
            </a:extLst>
          </p:cNvPr>
          <p:cNvGrpSpPr/>
          <p:nvPr/>
        </p:nvGrpSpPr>
        <p:grpSpPr>
          <a:xfrm>
            <a:off x="2864756" y="481182"/>
            <a:ext cx="6462487" cy="876300"/>
            <a:chOff x="2864756" y="481182"/>
            <a:chExt cx="6462487" cy="876300"/>
          </a:xfrm>
        </p:grpSpPr>
        <p:pic>
          <p:nvPicPr>
            <p:cNvPr id="9" name="Picture 8">
              <a:extLst>
                <a:ext uri="{FF2B5EF4-FFF2-40B4-BE49-F238E27FC236}">
                  <a16:creationId xmlns:a16="http://schemas.microsoft.com/office/drawing/2014/main" id="{178E9ECB-0199-9623-0683-3C6B419CBB9B}"/>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91AC727A-0AA4-423A-667B-3AE6CCBA3A39}"/>
                </a:ext>
              </a:extLst>
            </p:cNvPr>
            <p:cNvSpPr txBox="1"/>
            <p:nvPr/>
          </p:nvSpPr>
          <p:spPr>
            <a:xfrm>
              <a:off x="3274788" y="515562"/>
              <a:ext cx="574765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What the research says</a:t>
              </a:r>
            </a:p>
          </p:txBody>
        </p:sp>
      </p:grpSp>
      <p:sp>
        <p:nvSpPr>
          <p:cNvPr id="8" name="TextBox 7">
            <a:extLst>
              <a:ext uri="{FF2B5EF4-FFF2-40B4-BE49-F238E27FC236}">
                <a16:creationId xmlns:a16="http://schemas.microsoft.com/office/drawing/2014/main" id="{65C1F34F-1CE8-B689-ED84-02B93D2B2078}"/>
              </a:ext>
            </a:extLst>
          </p:cNvPr>
          <p:cNvSpPr txBox="1"/>
          <p:nvPr/>
        </p:nvSpPr>
        <p:spPr>
          <a:xfrm>
            <a:off x="1458686" y="1458683"/>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Leadership has a measurable impact on pupil outcomes</a:t>
            </a:r>
          </a:p>
        </p:txBody>
      </p:sp>
      <p:pic>
        <p:nvPicPr>
          <p:cNvPr id="10" name="Picture 9">
            <a:extLst>
              <a:ext uri="{FF2B5EF4-FFF2-40B4-BE49-F238E27FC236}">
                <a16:creationId xmlns:a16="http://schemas.microsoft.com/office/drawing/2014/main" id="{DCD3DE55-2EAA-29E3-6D7C-24C0C1F2EADE}"/>
              </a:ext>
            </a:extLst>
          </p:cNvPr>
          <p:cNvPicPr>
            <a:picLocks noChangeAspect="1"/>
          </p:cNvPicPr>
          <p:nvPr/>
        </p:nvPicPr>
        <p:blipFill>
          <a:blip r:embed="rId6"/>
          <a:stretch>
            <a:fillRect/>
          </a:stretch>
        </p:blipFill>
        <p:spPr>
          <a:xfrm>
            <a:off x="648610" y="1505956"/>
            <a:ext cx="641669" cy="453369"/>
          </a:xfrm>
          <a:prstGeom prst="rect">
            <a:avLst/>
          </a:prstGeom>
        </p:spPr>
      </p:pic>
      <p:sp>
        <p:nvSpPr>
          <p:cNvPr id="11" name="TextBox 10">
            <a:extLst>
              <a:ext uri="{FF2B5EF4-FFF2-40B4-BE49-F238E27FC236}">
                <a16:creationId xmlns:a16="http://schemas.microsoft.com/office/drawing/2014/main" id="{FA4380E8-7216-8721-CF8D-8EACEC47CE8C}"/>
              </a:ext>
            </a:extLst>
          </p:cNvPr>
          <p:cNvSpPr txBox="1"/>
          <p:nvPr/>
        </p:nvSpPr>
        <p:spPr>
          <a:xfrm>
            <a:off x="1458686" y="2013856"/>
            <a:ext cx="927462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“Leadership is second only to classroom teaching among school related factors influencing learning” - Leithwood et al. (2008, 2019)</a:t>
            </a:r>
            <a:b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D4C2DDA6-CF62-1F87-B215-22C7E99C80FB}"/>
              </a:ext>
            </a:extLst>
          </p:cNvPr>
          <p:cNvPicPr>
            <a:picLocks noChangeAspect="1"/>
          </p:cNvPicPr>
          <p:nvPr/>
        </p:nvPicPr>
        <p:blipFill>
          <a:blip r:embed="rId6"/>
          <a:stretch>
            <a:fillRect/>
          </a:stretch>
        </p:blipFill>
        <p:spPr>
          <a:xfrm>
            <a:off x="648610" y="2118584"/>
            <a:ext cx="641669" cy="453369"/>
          </a:xfrm>
          <a:prstGeom prst="rect">
            <a:avLst/>
          </a:prstGeom>
        </p:spPr>
      </p:pic>
      <p:sp>
        <p:nvSpPr>
          <p:cNvPr id="13" name="TextBox 12">
            <a:extLst>
              <a:ext uri="{FF2B5EF4-FFF2-40B4-BE49-F238E27FC236}">
                <a16:creationId xmlns:a16="http://schemas.microsoft.com/office/drawing/2014/main" id="{A1C67137-4FE6-A77A-699B-A84562B8FCD8}"/>
              </a:ext>
            </a:extLst>
          </p:cNvPr>
          <p:cNvSpPr txBox="1"/>
          <p:nvPr/>
        </p:nvSpPr>
        <p:spPr>
          <a:xfrm>
            <a:off x="1458686" y="3380966"/>
            <a:ext cx="92746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Meta analysis shows an average effect size of around 0.25 between leadership and attainment - Waters, Marzano and McNulty (2003)</a:t>
            </a:r>
          </a:p>
        </p:txBody>
      </p:sp>
      <p:pic>
        <p:nvPicPr>
          <p:cNvPr id="14" name="Picture 13">
            <a:extLst>
              <a:ext uri="{FF2B5EF4-FFF2-40B4-BE49-F238E27FC236}">
                <a16:creationId xmlns:a16="http://schemas.microsoft.com/office/drawing/2014/main" id="{9B3F5AEE-B967-CA3E-9AEE-7F242B2E1CBC}"/>
              </a:ext>
            </a:extLst>
          </p:cNvPr>
          <p:cNvPicPr>
            <a:picLocks noChangeAspect="1"/>
          </p:cNvPicPr>
          <p:nvPr/>
        </p:nvPicPr>
        <p:blipFill>
          <a:blip r:embed="rId6"/>
          <a:stretch>
            <a:fillRect/>
          </a:stretch>
        </p:blipFill>
        <p:spPr>
          <a:xfrm>
            <a:off x="648610" y="3462545"/>
            <a:ext cx="641669" cy="453369"/>
          </a:xfrm>
          <a:prstGeom prst="rect">
            <a:avLst/>
          </a:prstGeom>
        </p:spPr>
      </p:pic>
      <p:sp>
        <p:nvSpPr>
          <p:cNvPr id="5" name="TextBox 4">
            <a:extLst>
              <a:ext uri="{FF2B5EF4-FFF2-40B4-BE49-F238E27FC236}">
                <a16:creationId xmlns:a16="http://schemas.microsoft.com/office/drawing/2014/main" id="{DC8A4F36-46B1-A604-5D84-F2106DF8B80D}"/>
              </a:ext>
            </a:extLst>
          </p:cNvPr>
          <p:cNvSpPr txBox="1"/>
          <p:nvPr/>
        </p:nvSpPr>
        <p:spPr>
          <a:xfrm>
            <a:off x="1458686" y="4735332"/>
            <a:ext cx="92746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Leadership focused on teaching and learning has a stronger impact than leadership based mainly on vision or charisma - Robinson, Lloyd and Rowe (2008)</a:t>
            </a:r>
          </a:p>
        </p:txBody>
      </p:sp>
      <p:pic>
        <p:nvPicPr>
          <p:cNvPr id="15" name="Picture 14">
            <a:extLst>
              <a:ext uri="{FF2B5EF4-FFF2-40B4-BE49-F238E27FC236}">
                <a16:creationId xmlns:a16="http://schemas.microsoft.com/office/drawing/2014/main" id="{70478223-C561-E4FC-66F5-FEBAFE7A0537}"/>
              </a:ext>
            </a:extLst>
          </p:cNvPr>
          <p:cNvPicPr>
            <a:picLocks noChangeAspect="1"/>
          </p:cNvPicPr>
          <p:nvPr/>
        </p:nvPicPr>
        <p:blipFill>
          <a:blip r:embed="rId6"/>
          <a:stretch>
            <a:fillRect/>
          </a:stretch>
        </p:blipFill>
        <p:spPr>
          <a:xfrm>
            <a:off x="648610" y="4780398"/>
            <a:ext cx="641669" cy="453369"/>
          </a:xfrm>
          <a:prstGeom prst="rect">
            <a:avLst/>
          </a:prstGeom>
        </p:spPr>
      </p:pic>
      <p:pic>
        <p:nvPicPr>
          <p:cNvPr id="16" name="Picture 15">
            <a:extLst>
              <a:ext uri="{FF2B5EF4-FFF2-40B4-BE49-F238E27FC236}">
                <a16:creationId xmlns:a16="http://schemas.microsoft.com/office/drawing/2014/main" id="{844D2313-E2D1-6499-DB7E-7BB808107D74}"/>
              </a:ext>
            </a:extLst>
          </p:cNvPr>
          <p:cNvPicPr>
            <a:picLocks noChangeAspect="1"/>
          </p:cNvPicPr>
          <p:nvPr/>
        </p:nvPicPr>
        <p:blipFill>
          <a:blip r:embed="rId7"/>
          <a:srcRect t="22180" b="53469"/>
          <a:stretch>
            <a:fillRect/>
          </a:stretch>
        </p:blipFill>
        <p:spPr>
          <a:xfrm>
            <a:off x="10680699" y="1858879"/>
            <a:ext cx="1511300" cy="1351398"/>
          </a:xfrm>
          <a:prstGeom prst="rect">
            <a:avLst/>
          </a:prstGeom>
        </p:spPr>
      </p:pic>
      <p:pic>
        <p:nvPicPr>
          <p:cNvPr id="18" name="Picture 17">
            <a:extLst>
              <a:ext uri="{FF2B5EF4-FFF2-40B4-BE49-F238E27FC236}">
                <a16:creationId xmlns:a16="http://schemas.microsoft.com/office/drawing/2014/main" id="{708B9CA2-C8A2-A71F-FA7E-3E2E49315050}"/>
              </a:ext>
            </a:extLst>
          </p:cNvPr>
          <p:cNvPicPr>
            <a:picLocks noChangeAspect="1"/>
          </p:cNvPicPr>
          <p:nvPr/>
        </p:nvPicPr>
        <p:blipFill>
          <a:blip r:embed="rId7"/>
          <a:srcRect t="44726" b="31577"/>
          <a:stretch>
            <a:fillRect/>
          </a:stretch>
        </p:blipFill>
        <p:spPr>
          <a:xfrm>
            <a:off x="10680699" y="3277762"/>
            <a:ext cx="1511300" cy="1315144"/>
          </a:xfrm>
          <a:prstGeom prst="rect">
            <a:avLst/>
          </a:prstGeom>
        </p:spPr>
      </p:pic>
    </p:spTree>
    <p:extLst>
      <p:ext uri="{BB962C8B-B14F-4D97-AF65-F5344CB8AC3E}">
        <p14:creationId xmlns:p14="http://schemas.microsoft.com/office/powerpoint/2010/main" val="3445816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BEAF75F9-AB6E-B8F2-6EFA-4500C9D245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68B7CE-DFC3-1B11-8AE5-86A7BD2C5591}"/>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8" name="Picture 7">
            <a:extLst>
              <a:ext uri="{FF2B5EF4-FFF2-40B4-BE49-F238E27FC236}">
                <a16:creationId xmlns:a16="http://schemas.microsoft.com/office/drawing/2014/main" id="{E727474A-5D92-60B9-9A31-D4D51D5D7586}"/>
              </a:ext>
            </a:extLst>
          </p:cNvPr>
          <p:cNvPicPr>
            <a:picLocks noChangeAspect="1"/>
          </p:cNvPicPr>
          <p:nvPr/>
        </p:nvPicPr>
        <p:blipFill>
          <a:blip r:embed="rId4"/>
          <a:srcRect/>
          <a:stretch/>
        </p:blipFill>
        <p:spPr>
          <a:xfrm>
            <a:off x="10239828" y="405897"/>
            <a:ext cx="1016000" cy="1016000"/>
          </a:xfrm>
          <a:prstGeom prst="rect">
            <a:avLst/>
          </a:prstGeom>
        </p:spPr>
      </p:pic>
      <p:grpSp>
        <p:nvGrpSpPr>
          <p:cNvPr id="5" name="Group 4">
            <a:extLst>
              <a:ext uri="{FF2B5EF4-FFF2-40B4-BE49-F238E27FC236}">
                <a16:creationId xmlns:a16="http://schemas.microsoft.com/office/drawing/2014/main" id="{7CD24156-B84E-3823-7965-C2903BE8838E}"/>
              </a:ext>
            </a:extLst>
          </p:cNvPr>
          <p:cNvGrpSpPr/>
          <p:nvPr/>
        </p:nvGrpSpPr>
        <p:grpSpPr>
          <a:xfrm>
            <a:off x="1934304" y="475747"/>
            <a:ext cx="8275446" cy="876300"/>
            <a:chOff x="2864756" y="481182"/>
            <a:chExt cx="6462487" cy="876300"/>
          </a:xfrm>
        </p:grpSpPr>
        <p:pic>
          <p:nvPicPr>
            <p:cNvPr id="6" name="Picture 5">
              <a:extLst>
                <a:ext uri="{FF2B5EF4-FFF2-40B4-BE49-F238E27FC236}">
                  <a16:creationId xmlns:a16="http://schemas.microsoft.com/office/drawing/2014/main" id="{7D291C88-45EA-281C-0444-8181F0EED13C}"/>
                </a:ext>
              </a:extLst>
            </p:cNvPr>
            <p:cNvPicPr>
              <a:picLocks noChangeAspect="1"/>
            </p:cNvPicPr>
            <p:nvPr/>
          </p:nvPicPr>
          <p:blipFill>
            <a:blip r:embed="rId5"/>
            <a:stretch>
              <a:fillRect/>
            </a:stretch>
          </p:blipFill>
          <p:spPr>
            <a:xfrm>
              <a:off x="2864756" y="481182"/>
              <a:ext cx="6462487" cy="876300"/>
            </a:xfrm>
            <a:prstGeom prst="rect">
              <a:avLst/>
            </a:prstGeom>
          </p:spPr>
        </p:pic>
        <p:sp>
          <p:nvSpPr>
            <p:cNvPr id="10" name="TextBox 9">
              <a:extLst>
                <a:ext uri="{FF2B5EF4-FFF2-40B4-BE49-F238E27FC236}">
                  <a16:creationId xmlns:a16="http://schemas.microsoft.com/office/drawing/2014/main" id="{2E6EC716-A5CD-B973-9248-5FF1A2BF0F56}"/>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The toolkit</a:t>
              </a:r>
            </a:p>
          </p:txBody>
        </p:sp>
      </p:grpSp>
      <p:pic>
        <p:nvPicPr>
          <p:cNvPr id="3" name="Picture 2">
            <a:extLst>
              <a:ext uri="{FF2B5EF4-FFF2-40B4-BE49-F238E27FC236}">
                <a16:creationId xmlns:a16="http://schemas.microsoft.com/office/drawing/2014/main" id="{7056FF3C-3B0E-2C71-B5DA-E01C69368E76}"/>
              </a:ext>
            </a:extLst>
          </p:cNvPr>
          <p:cNvPicPr>
            <a:picLocks noChangeAspect="1" noChangeArrowheads="1"/>
          </p:cNvPicPr>
          <p:nvPr/>
        </p:nvPicPr>
        <p:blipFill>
          <a:blip r:embed="rId6"/>
          <a:srcRect/>
          <a:stretch/>
        </p:blipFill>
        <p:spPr bwMode="auto">
          <a:xfrm>
            <a:off x="2387087" y="1431221"/>
            <a:ext cx="3513050" cy="5172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FBBA1AA-BE2F-6C92-2BD2-A58266A8D765}"/>
              </a:ext>
            </a:extLst>
          </p:cNvPr>
          <p:cNvPicPr>
            <a:picLocks noChangeAspect="1" noChangeArrowheads="1"/>
          </p:cNvPicPr>
          <p:nvPr/>
        </p:nvPicPr>
        <p:blipFill>
          <a:blip r:embed="rId7"/>
          <a:srcRect/>
          <a:stretch/>
        </p:blipFill>
        <p:spPr bwMode="auto">
          <a:xfrm>
            <a:off x="6394551" y="1421897"/>
            <a:ext cx="3309642" cy="518031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A3A28A8-D856-9B72-3027-252C3FCD4C69}"/>
              </a:ext>
            </a:extLst>
          </p:cNvPr>
          <p:cNvGrpSpPr/>
          <p:nvPr/>
        </p:nvGrpSpPr>
        <p:grpSpPr>
          <a:xfrm>
            <a:off x="246033" y="4672894"/>
            <a:ext cx="1921980" cy="1924838"/>
            <a:chOff x="246033" y="3847664"/>
            <a:chExt cx="2737320" cy="2750068"/>
          </a:xfrm>
        </p:grpSpPr>
        <p:grpSp>
          <p:nvGrpSpPr>
            <p:cNvPr id="9" name="Group 8">
              <a:extLst>
                <a:ext uri="{FF2B5EF4-FFF2-40B4-BE49-F238E27FC236}">
                  <a16:creationId xmlns:a16="http://schemas.microsoft.com/office/drawing/2014/main" id="{626B938C-3060-6ED9-89CF-42C9248584BE}"/>
                </a:ext>
              </a:extLst>
            </p:cNvPr>
            <p:cNvGrpSpPr/>
            <p:nvPr/>
          </p:nvGrpSpPr>
          <p:grpSpPr>
            <a:xfrm>
              <a:off x="246033" y="3847664"/>
              <a:ext cx="2737320" cy="2750068"/>
              <a:chOff x="2433166" y="3368847"/>
              <a:chExt cx="2737320" cy="2750068"/>
            </a:xfrm>
          </p:grpSpPr>
          <p:sp>
            <p:nvSpPr>
              <p:cNvPr id="12" name="Oval 11">
                <a:extLst>
                  <a:ext uri="{FF2B5EF4-FFF2-40B4-BE49-F238E27FC236}">
                    <a16:creationId xmlns:a16="http://schemas.microsoft.com/office/drawing/2014/main" id="{7BC52547-664B-E497-0510-DA4DE709E7B5}"/>
                  </a:ext>
                </a:extLst>
              </p:cNvPr>
              <p:cNvSpPr/>
              <p:nvPr/>
            </p:nvSpPr>
            <p:spPr>
              <a:xfrm>
                <a:off x="2433166" y="3368847"/>
                <a:ext cx="2737320" cy="2750068"/>
              </a:xfrm>
              <a:prstGeom prst="ellipse">
                <a:avLst/>
              </a:prstGeom>
              <a:gradFill flip="none" rotWithShape="1">
                <a:gsLst>
                  <a:gs pos="52000">
                    <a:srgbClr val="FFA800"/>
                  </a:gs>
                  <a:gs pos="65000">
                    <a:srgbClr val="FFD480"/>
                  </a:gs>
                  <a:gs pos="56000">
                    <a:srgbClr val="FFC24D"/>
                  </a:gs>
                  <a:gs pos="99000">
                    <a:srgbClr val="FFFFF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7EA3CAE0-DABF-BDC8-C411-24BF311F34F2}"/>
                  </a:ext>
                </a:extLst>
              </p:cNvPr>
              <p:cNvSpPr/>
              <p:nvPr/>
            </p:nvSpPr>
            <p:spPr>
              <a:xfrm>
                <a:off x="2774782" y="3731585"/>
                <a:ext cx="2054087" cy="205408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5F28BB22-142F-31A3-47C2-478D04842F42}"/>
                </a:ext>
              </a:extLst>
            </p:cNvPr>
            <p:cNvSpPr txBox="1"/>
            <p:nvPr/>
          </p:nvSpPr>
          <p:spPr>
            <a:xfrm>
              <a:off x="619114" y="4957091"/>
              <a:ext cx="1993126" cy="571648"/>
            </a:xfrm>
            <a:prstGeom prst="rect">
              <a:avLst/>
            </a:prstGeom>
            <a:noFill/>
          </p:spPr>
          <p:txBody>
            <a:bodyPr wrap="square" rtlCol="0">
              <a:spAutoFit/>
            </a:bodyPr>
            <a:lstStyle/>
            <a:p>
              <a:pPr algn="ctr"/>
              <a:r>
                <a:rPr lang="en-GB" sz="2000" dirty="0">
                  <a:solidFill>
                    <a:srgbClr val="FFFFFF"/>
                  </a:solidFill>
                  <a:latin typeface="Calibri" panose="020F0502020204030204" pitchFamily="34" charset="0"/>
                  <a:cs typeface="Calibri" panose="020F0502020204030204" pitchFamily="34" charset="0"/>
                </a:rPr>
                <a:t>2 MINUTES</a:t>
              </a:r>
            </a:p>
          </p:txBody>
        </p:sp>
      </p:grpSp>
    </p:spTree>
    <p:extLst>
      <p:ext uri="{BB962C8B-B14F-4D97-AF65-F5344CB8AC3E}">
        <p14:creationId xmlns:p14="http://schemas.microsoft.com/office/powerpoint/2010/main" val="2295588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80DF25F1-4A14-EED0-A0DA-F0C4AD2CA6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216AD1-F161-8601-1707-A13078E2E1AF}"/>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8" name="Picture 7">
            <a:extLst>
              <a:ext uri="{FF2B5EF4-FFF2-40B4-BE49-F238E27FC236}">
                <a16:creationId xmlns:a16="http://schemas.microsoft.com/office/drawing/2014/main" id="{7BE767E2-8845-72AB-1C58-4FD4C3EC268B}"/>
              </a:ext>
            </a:extLst>
          </p:cNvPr>
          <p:cNvPicPr>
            <a:picLocks noChangeAspect="1"/>
          </p:cNvPicPr>
          <p:nvPr/>
        </p:nvPicPr>
        <p:blipFill>
          <a:blip r:embed="rId4"/>
          <a:srcRect/>
          <a:stretch/>
        </p:blipFill>
        <p:spPr>
          <a:xfrm>
            <a:off x="10239828" y="405897"/>
            <a:ext cx="1016000" cy="1016000"/>
          </a:xfrm>
          <a:prstGeom prst="rect">
            <a:avLst/>
          </a:prstGeom>
        </p:spPr>
      </p:pic>
      <p:grpSp>
        <p:nvGrpSpPr>
          <p:cNvPr id="5" name="Group 4">
            <a:extLst>
              <a:ext uri="{FF2B5EF4-FFF2-40B4-BE49-F238E27FC236}">
                <a16:creationId xmlns:a16="http://schemas.microsoft.com/office/drawing/2014/main" id="{5B903D52-FB9D-442F-5EF7-CAC4AB113031}"/>
              </a:ext>
            </a:extLst>
          </p:cNvPr>
          <p:cNvGrpSpPr/>
          <p:nvPr/>
        </p:nvGrpSpPr>
        <p:grpSpPr>
          <a:xfrm>
            <a:off x="1934304" y="475747"/>
            <a:ext cx="8275446" cy="876300"/>
            <a:chOff x="2864756" y="481182"/>
            <a:chExt cx="6462487" cy="876300"/>
          </a:xfrm>
        </p:grpSpPr>
        <p:pic>
          <p:nvPicPr>
            <p:cNvPr id="6" name="Picture 5">
              <a:extLst>
                <a:ext uri="{FF2B5EF4-FFF2-40B4-BE49-F238E27FC236}">
                  <a16:creationId xmlns:a16="http://schemas.microsoft.com/office/drawing/2014/main" id="{B4899AD6-1F2D-EFE2-59BB-34A8B1BAB281}"/>
                </a:ext>
              </a:extLst>
            </p:cNvPr>
            <p:cNvPicPr>
              <a:picLocks noChangeAspect="1"/>
            </p:cNvPicPr>
            <p:nvPr/>
          </p:nvPicPr>
          <p:blipFill>
            <a:blip r:embed="rId5"/>
            <a:stretch>
              <a:fillRect/>
            </a:stretch>
          </p:blipFill>
          <p:spPr>
            <a:xfrm>
              <a:off x="2864756" y="481182"/>
              <a:ext cx="6462487" cy="876300"/>
            </a:xfrm>
            <a:prstGeom prst="rect">
              <a:avLst/>
            </a:prstGeom>
          </p:spPr>
        </p:pic>
        <p:sp>
          <p:nvSpPr>
            <p:cNvPr id="10" name="TextBox 9">
              <a:extLst>
                <a:ext uri="{FF2B5EF4-FFF2-40B4-BE49-F238E27FC236}">
                  <a16:creationId xmlns:a16="http://schemas.microsoft.com/office/drawing/2014/main" id="{60A5A57C-E90A-0F28-0549-1C83C063A890}"/>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The toolkit</a:t>
              </a:r>
            </a:p>
          </p:txBody>
        </p:sp>
      </p:grpSp>
      <p:sp>
        <p:nvSpPr>
          <p:cNvPr id="16" name="TextBox 15">
            <a:extLst>
              <a:ext uri="{FF2B5EF4-FFF2-40B4-BE49-F238E27FC236}">
                <a16:creationId xmlns:a16="http://schemas.microsoft.com/office/drawing/2014/main" id="{4045747E-8CDA-ECB0-22A2-96FFDEC6BA52}"/>
              </a:ext>
            </a:extLst>
          </p:cNvPr>
          <p:cNvSpPr txBox="1"/>
          <p:nvPr/>
        </p:nvSpPr>
        <p:spPr>
          <a:xfrm>
            <a:off x="1458686" y="5426198"/>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What are you focusing on?</a:t>
            </a:r>
          </a:p>
        </p:txBody>
      </p:sp>
      <p:pic>
        <p:nvPicPr>
          <p:cNvPr id="17" name="Picture 16">
            <a:extLst>
              <a:ext uri="{FF2B5EF4-FFF2-40B4-BE49-F238E27FC236}">
                <a16:creationId xmlns:a16="http://schemas.microsoft.com/office/drawing/2014/main" id="{480C5C2E-6727-B6AF-C18D-C2F23E0D20B2}"/>
              </a:ext>
            </a:extLst>
          </p:cNvPr>
          <p:cNvPicPr>
            <a:picLocks noChangeAspect="1"/>
          </p:cNvPicPr>
          <p:nvPr/>
        </p:nvPicPr>
        <p:blipFill>
          <a:blip r:embed="rId6"/>
          <a:stretch>
            <a:fillRect/>
          </a:stretch>
        </p:blipFill>
        <p:spPr>
          <a:xfrm>
            <a:off x="648610" y="5496049"/>
            <a:ext cx="641669" cy="453369"/>
          </a:xfrm>
          <a:prstGeom prst="rect">
            <a:avLst/>
          </a:prstGeom>
        </p:spPr>
      </p:pic>
      <p:sp>
        <p:nvSpPr>
          <p:cNvPr id="18" name="TextBox 17">
            <a:extLst>
              <a:ext uri="{FF2B5EF4-FFF2-40B4-BE49-F238E27FC236}">
                <a16:creationId xmlns:a16="http://schemas.microsoft.com/office/drawing/2014/main" id="{F30E0A1C-8D27-2F01-0BAD-E5C4CFC40937}"/>
              </a:ext>
            </a:extLst>
          </p:cNvPr>
          <p:cNvSpPr txBox="1"/>
          <p:nvPr/>
        </p:nvSpPr>
        <p:spPr>
          <a:xfrm>
            <a:off x="1458686" y="6171365"/>
            <a:ext cx="10265231" cy="523220"/>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What are your expectations?</a:t>
            </a:r>
          </a:p>
        </p:txBody>
      </p:sp>
      <p:pic>
        <p:nvPicPr>
          <p:cNvPr id="19" name="Picture 18">
            <a:extLst>
              <a:ext uri="{FF2B5EF4-FFF2-40B4-BE49-F238E27FC236}">
                <a16:creationId xmlns:a16="http://schemas.microsoft.com/office/drawing/2014/main" id="{CF6988A1-7DC3-768B-5336-19BBA3E3DCE8}"/>
              </a:ext>
            </a:extLst>
          </p:cNvPr>
          <p:cNvPicPr>
            <a:picLocks noChangeAspect="1"/>
          </p:cNvPicPr>
          <p:nvPr/>
        </p:nvPicPr>
        <p:blipFill>
          <a:blip r:embed="rId6"/>
          <a:stretch>
            <a:fillRect/>
          </a:stretch>
        </p:blipFill>
        <p:spPr>
          <a:xfrm>
            <a:off x="648610" y="6241216"/>
            <a:ext cx="641669" cy="453369"/>
          </a:xfrm>
          <a:prstGeom prst="rect">
            <a:avLst/>
          </a:prstGeom>
        </p:spPr>
      </p:pic>
      <p:pic>
        <p:nvPicPr>
          <p:cNvPr id="2" name="Picture 2">
            <a:extLst>
              <a:ext uri="{FF2B5EF4-FFF2-40B4-BE49-F238E27FC236}">
                <a16:creationId xmlns:a16="http://schemas.microsoft.com/office/drawing/2014/main" id="{E0AD6F14-AC31-1E7F-C72A-78837B970A56}"/>
              </a:ext>
            </a:extLst>
          </p:cNvPr>
          <p:cNvPicPr>
            <a:picLocks noChangeAspect="1" noChangeArrowheads="1"/>
          </p:cNvPicPr>
          <p:nvPr/>
        </p:nvPicPr>
        <p:blipFill rotWithShape="1">
          <a:blip r:embed="rId7"/>
          <a:srcRect t="14794" b="60837"/>
          <a:stretch>
            <a:fillRect/>
          </a:stretch>
        </p:blipFill>
        <p:spPr bwMode="auto">
          <a:xfrm>
            <a:off x="207464" y="1488463"/>
            <a:ext cx="11863880" cy="376911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3B0DC02-F209-8EAF-E208-4D3892B54D4C}"/>
              </a:ext>
            </a:extLst>
          </p:cNvPr>
          <p:cNvGrpSpPr/>
          <p:nvPr/>
        </p:nvGrpSpPr>
        <p:grpSpPr>
          <a:xfrm>
            <a:off x="10001881" y="4651763"/>
            <a:ext cx="1921980" cy="1924838"/>
            <a:chOff x="246033" y="3847664"/>
            <a:chExt cx="2737320" cy="2750068"/>
          </a:xfrm>
        </p:grpSpPr>
        <p:grpSp>
          <p:nvGrpSpPr>
            <p:cNvPr id="7" name="Group 6">
              <a:extLst>
                <a:ext uri="{FF2B5EF4-FFF2-40B4-BE49-F238E27FC236}">
                  <a16:creationId xmlns:a16="http://schemas.microsoft.com/office/drawing/2014/main" id="{52058B68-E977-9B99-1AD0-C78F2E03D3D4}"/>
                </a:ext>
              </a:extLst>
            </p:cNvPr>
            <p:cNvGrpSpPr/>
            <p:nvPr/>
          </p:nvGrpSpPr>
          <p:grpSpPr>
            <a:xfrm>
              <a:off x="246033" y="3847664"/>
              <a:ext cx="2737320" cy="2750068"/>
              <a:chOff x="2433166" y="3368847"/>
              <a:chExt cx="2737320" cy="2750068"/>
            </a:xfrm>
          </p:grpSpPr>
          <p:sp>
            <p:nvSpPr>
              <p:cNvPr id="11" name="Oval 10">
                <a:extLst>
                  <a:ext uri="{FF2B5EF4-FFF2-40B4-BE49-F238E27FC236}">
                    <a16:creationId xmlns:a16="http://schemas.microsoft.com/office/drawing/2014/main" id="{BA407CF6-0F23-849C-4D56-A70AD04A6417}"/>
                  </a:ext>
                </a:extLst>
              </p:cNvPr>
              <p:cNvSpPr/>
              <p:nvPr/>
            </p:nvSpPr>
            <p:spPr>
              <a:xfrm>
                <a:off x="2433166" y="3368847"/>
                <a:ext cx="2737320" cy="2750068"/>
              </a:xfrm>
              <a:prstGeom prst="ellipse">
                <a:avLst/>
              </a:prstGeom>
              <a:gradFill flip="none" rotWithShape="1">
                <a:gsLst>
                  <a:gs pos="52000">
                    <a:srgbClr val="FFA800"/>
                  </a:gs>
                  <a:gs pos="65000">
                    <a:srgbClr val="FFD480"/>
                  </a:gs>
                  <a:gs pos="56000">
                    <a:srgbClr val="FFC24D"/>
                  </a:gs>
                  <a:gs pos="99000">
                    <a:srgbClr val="FFFFF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86FC74C4-69DF-3D31-FDCD-23A5D41EDCEE}"/>
                  </a:ext>
                </a:extLst>
              </p:cNvPr>
              <p:cNvSpPr/>
              <p:nvPr/>
            </p:nvSpPr>
            <p:spPr>
              <a:xfrm>
                <a:off x="2774782" y="3731585"/>
                <a:ext cx="2054087" cy="205408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D6573615-A942-3748-55F6-4CC9EDD07B59}"/>
                </a:ext>
              </a:extLst>
            </p:cNvPr>
            <p:cNvSpPr txBox="1"/>
            <p:nvPr/>
          </p:nvSpPr>
          <p:spPr>
            <a:xfrm>
              <a:off x="530794" y="4957091"/>
              <a:ext cx="2167793" cy="571648"/>
            </a:xfrm>
            <a:prstGeom prst="rect">
              <a:avLst/>
            </a:prstGeom>
            <a:noFill/>
          </p:spPr>
          <p:txBody>
            <a:bodyPr wrap="square" rtlCol="0">
              <a:spAutoFit/>
            </a:bodyPr>
            <a:lstStyle/>
            <a:p>
              <a:pPr algn="ctr"/>
              <a:r>
                <a:rPr lang="en-GB" sz="2000" dirty="0">
                  <a:solidFill>
                    <a:srgbClr val="FFFFFF"/>
                  </a:solidFill>
                  <a:latin typeface="Calibri" panose="020F0502020204030204" pitchFamily="34" charset="0"/>
                  <a:cs typeface="Calibri" panose="020F0502020204030204" pitchFamily="34" charset="0"/>
                </a:rPr>
                <a:t>10 MINUTES</a:t>
              </a:r>
            </a:p>
          </p:txBody>
        </p:sp>
      </p:grpSp>
    </p:spTree>
    <p:extLst>
      <p:ext uri="{BB962C8B-B14F-4D97-AF65-F5344CB8AC3E}">
        <p14:creationId xmlns:p14="http://schemas.microsoft.com/office/powerpoint/2010/main" val="3671634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6DD7A5F9-A02B-2579-6F1B-4D773930E66F}"/>
            </a:ext>
          </a:extLst>
        </p:cNvPr>
        <p:cNvGrpSpPr/>
        <p:nvPr/>
      </p:nvGrpSpPr>
      <p:grpSpPr>
        <a:xfrm>
          <a:off x="0" y="0"/>
          <a:ext cx="0" cy="0"/>
          <a:chOff x="0" y="0"/>
          <a:chExt cx="0" cy="0"/>
        </a:xfrm>
      </p:grpSpPr>
      <p:pic>
        <p:nvPicPr>
          <p:cNvPr id="2" name="Google Shape;59;p14" title="Screenshot 2025-09-15 at 10.13.45.png">
            <a:extLst>
              <a:ext uri="{FF2B5EF4-FFF2-40B4-BE49-F238E27FC236}">
                <a16:creationId xmlns:a16="http://schemas.microsoft.com/office/drawing/2014/main" id="{01704F86-1922-778F-703D-117430A8CE69}"/>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5983D5D8-796F-59B7-23F7-80E226C5831E}"/>
              </a:ext>
            </a:extLst>
          </p:cNvPr>
          <p:cNvPicPr>
            <a:picLocks noChangeAspect="1"/>
          </p:cNvPicPr>
          <p:nvPr/>
        </p:nvPicPr>
        <p:blipFill>
          <a:blip r:embed="rId4"/>
          <a:stretch>
            <a:fillRect/>
          </a:stretch>
        </p:blipFill>
        <p:spPr>
          <a:xfrm>
            <a:off x="11255828" y="5681378"/>
            <a:ext cx="967014" cy="1111307"/>
          </a:xfrm>
          <a:prstGeom prst="rect">
            <a:avLst/>
          </a:prstGeom>
        </p:spPr>
      </p:pic>
      <p:sp>
        <p:nvSpPr>
          <p:cNvPr id="8" name="TextBox 7">
            <a:extLst>
              <a:ext uri="{FF2B5EF4-FFF2-40B4-BE49-F238E27FC236}">
                <a16:creationId xmlns:a16="http://schemas.microsoft.com/office/drawing/2014/main" id="{C58655D3-483E-E6DA-197A-D07EDFEF2442}"/>
              </a:ext>
            </a:extLst>
          </p:cNvPr>
          <p:cNvSpPr txBox="1"/>
          <p:nvPr/>
        </p:nvSpPr>
        <p:spPr>
          <a:xfrm>
            <a:off x="8280397" y="1371599"/>
            <a:ext cx="3657604" cy="1815882"/>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Clear action steps, reflection questions and deliberate practice opportunities.</a:t>
            </a:r>
          </a:p>
        </p:txBody>
      </p:sp>
      <p:grpSp>
        <p:nvGrpSpPr>
          <p:cNvPr id="15" name="Group 14">
            <a:extLst>
              <a:ext uri="{FF2B5EF4-FFF2-40B4-BE49-F238E27FC236}">
                <a16:creationId xmlns:a16="http://schemas.microsoft.com/office/drawing/2014/main" id="{40A7A355-4B6D-C4D2-F004-4A2ECF19353B}"/>
              </a:ext>
            </a:extLst>
          </p:cNvPr>
          <p:cNvGrpSpPr/>
          <p:nvPr/>
        </p:nvGrpSpPr>
        <p:grpSpPr>
          <a:xfrm>
            <a:off x="8026399" y="422820"/>
            <a:ext cx="4118426" cy="876300"/>
            <a:chOff x="3073399" y="422820"/>
            <a:chExt cx="6045200" cy="876300"/>
          </a:xfrm>
        </p:grpSpPr>
        <p:pic>
          <p:nvPicPr>
            <p:cNvPr id="11" name="Picture 10">
              <a:extLst>
                <a:ext uri="{FF2B5EF4-FFF2-40B4-BE49-F238E27FC236}">
                  <a16:creationId xmlns:a16="http://schemas.microsoft.com/office/drawing/2014/main" id="{9B6E4C53-AFC9-12FD-4711-368D92F90A61}"/>
                </a:ext>
              </a:extLst>
            </p:cNvPr>
            <p:cNvPicPr>
              <a:picLocks noChangeAspect="1"/>
            </p:cNvPicPr>
            <p:nvPr/>
          </p:nvPicPr>
          <p:blipFill>
            <a:blip r:embed="rId5"/>
            <a:stretch>
              <a:fillRect/>
            </a:stretch>
          </p:blipFill>
          <p:spPr>
            <a:xfrm>
              <a:off x="3073399" y="422820"/>
              <a:ext cx="6045200" cy="876300"/>
            </a:xfrm>
            <a:prstGeom prst="rect">
              <a:avLst/>
            </a:prstGeom>
          </p:spPr>
        </p:pic>
        <p:sp>
          <p:nvSpPr>
            <p:cNvPr id="12" name="TextBox 11">
              <a:extLst>
                <a:ext uri="{FF2B5EF4-FFF2-40B4-BE49-F238E27FC236}">
                  <a16:creationId xmlns:a16="http://schemas.microsoft.com/office/drawing/2014/main" id="{3D0DC383-FA31-FDBE-D3F1-643C43D309D5}"/>
                </a:ext>
              </a:extLst>
            </p:cNvPr>
            <p:cNvSpPr txBox="1"/>
            <p:nvPr/>
          </p:nvSpPr>
          <p:spPr>
            <a:xfrm>
              <a:off x="3483430" y="457200"/>
              <a:ext cx="5312229" cy="692497"/>
            </a:xfrm>
            <a:prstGeom prst="rect">
              <a:avLst/>
            </a:prstGeom>
            <a:noFill/>
          </p:spPr>
          <p:txBody>
            <a:bodyPr wrap="square" rtlCol="0">
              <a:spAutoFit/>
            </a:bodyPr>
            <a:lstStyle/>
            <a:p>
              <a:pPr algn="ctr"/>
              <a:r>
                <a:rPr lang="en-GB" sz="3900" dirty="0">
                  <a:solidFill>
                    <a:schemeClr val="bg1"/>
                  </a:solidFill>
                  <a:latin typeface="Calibri" panose="020F0502020204030204" pitchFamily="34" charset="0"/>
                  <a:cs typeface="Calibri" panose="020F0502020204030204" pitchFamily="34" charset="0"/>
                </a:rPr>
                <a:t>Coach &amp; practise</a:t>
              </a:r>
            </a:p>
          </p:txBody>
        </p:sp>
      </p:grpSp>
      <p:pic>
        <p:nvPicPr>
          <p:cNvPr id="14" name="Picture 13">
            <a:extLst>
              <a:ext uri="{FF2B5EF4-FFF2-40B4-BE49-F238E27FC236}">
                <a16:creationId xmlns:a16="http://schemas.microsoft.com/office/drawing/2014/main" id="{317CA212-507D-1C07-CE5C-EC3A5FE85521}"/>
              </a:ext>
            </a:extLst>
          </p:cNvPr>
          <p:cNvPicPr>
            <a:picLocks noChangeAspect="1"/>
          </p:cNvPicPr>
          <p:nvPr/>
        </p:nvPicPr>
        <p:blipFill>
          <a:blip r:embed="rId6"/>
          <a:srcRect/>
          <a:stretch/>
        </p:blipFill>
        <p:spPr>
          <a:xfrm>
            <a:off x="253999" y="570536"/>
            <a:ext cx="7772400" cy="5829300"/>
          </a:xfrm>
          <a:prstGeom prst="rect">
            <a:avLst/>
          </a:prstGeom>
        </p:spPr>
      </p:pic>
      <p:pic>
        <p:nvPicPr>
          <p:cNvPr id="1026" name="Picture 2">
            <a:extLst>
              <a:ext uri="{FF2B5EF4-FFF2-40B4-BE49-F238E27FC236}">
                <a16:creationId xmlns:a16="http://schemas.microsoft.com/office/drawing/2014/main" id="{6882949D-24D4-F9D8-180E-D69F326531E4}"/>
              </a:ext>
            </a:extLst>
          </p:cNvPr>
          <p:cNvPicPr>
            <a:picLocks noChangeAspect="1" noChangeArrowheads="1"/>
          </p:cNvPicPr>
          <p:nvPr/>
        </p:nvPicPr>
        <p:blipFill>
          <a:blip r:embed="rId7"/>
          <a:srcRect/>
          <a:stretch/>
        </p:blipFill>
        <p:spPr bwMode="auto">
          <a:xfrm>
            <a:off x="8493568" y="3803868"/>
            <a:ext cx="2295090" cy="255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41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BBDDABE6-C692-4771-7406-C73ED3F3FD4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25A429-7A30-1EA5-C8D8-F123CB119B2D}"/>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8" name="Picture 7">
            <a:extLst>
              <a:ext uri="{FF2B5EF4-FFF2-40B4-BE49-F238E27FC236}">
                <a16:creationId xmlns:a16="http://schemas.microsoft.com/office/drawing/2014/main" id="{88B32E63-CD34-6143-C38A-6DC57A78FCC2}"/>
              </a:ext>
            </a:extLst>
          </p:cNvPr>
          <p:cNvPicPr>
            <a:picLocks noChangeAspect="1"/>
          </p:cNvPicPr>
          <p:nvPr/>
        </p:nvPicPr>
        <p:blipFill>
          <a:blip r:embed="rId4"/>
          <a:srcRect/>
          <a:stretch/>
        </p:blipFill>
        <p:spPr>
          <a:xfrm>
            <a:off x="11212838" y="405897"/>
            <a:ext cx="1016000" cy="1016000"/>
          </a:xfrm>
          <a:prstGeom prst="rect">
            <a:avLst/>
          </a:prstGeom>
        </p:spPr>
      </p:pic>
      <p:grpSp>
        <p:nvGrpSpPr>
          <p:cNvPr id="5" name="Group 4">
            <a:extLst>
              <a:ext uri="{FF2B5EF4-FFF2-40B4-BE49-F238E27FC236}">
                <a16:creationId xmlns:a16="http://schemas.microsoft.com/office/drawing/2014/main" id="{56F0C5F7-2013-0303-A6F1-0D4316927A46}"/>
              </a:ext>
            </a:extLst>
          </p:cNvPr>
          <p:cNvGrpSpPr/>
          <p:nvPr/>
        </p:nvGrpSpPr>
        <p:grpSpPr>
          <a:xfrm>
            <a:off x="902672" y="475747"/>
            <a:ext cx="10362150" cy="876300"/>
            <a:chOff x="2864756" y="481182"/>
            <a:chExt cx="6462487" cy="876300"/>
          </a:xfrm>
        </p:grpSpPr>
        <p:pic>
          <p:nvPicPr>
            <p:cNvPr id="6" name="Picture 5">
              <a:extLst>
                <a:ext uri="{FF2B5EF4-FFF2-40B4-BE49-F238E27FC236}">
                  <a16:creationId xmlns:a16="http://schemas.microsoft.com/office/drawing/2014/main" id="{3CBC4674-A5EC-F678-9727-A29B0EF81C4C}"/>
                </a:ext>
              </a:extLst>
            </p:cNvPr>
            <p:cNvPicPr>
              <a:picLocks noChangeAspect="1"/>
            </p:cNvPicPr>
            <p:nvPr/>
          </p:nvPicPr>
          <p:blipFill>
            <a:blip r:embed="rId5"/>
            <a:stretch>
              <a:fillRect/>
            </a:stretch>
          </p:blipFill>
          <p:spPr>
            <a:xfrm>
              <a:off x="2864756" y="481182"/>
              <a:ext cx="6462487" cy="876300"/>
            </a:xfrm>
            <a:prstGeom prst="rect">
              <a:avLst/>
            </a:prstGeom>
          </p:spPr>
        </p:pic>
        <p:sp>
          <p:nvSpPr>
            <p:cNvPr id="10" name="TextBox 9">
              <a:extLst>
                <a:ext uri="{FF2B5EF4-FFF2-40B4-BE49-F238E27FC236}">
                  <a16:creationId xmlns:a16="http://schemas.microsoft.com/office/drawing/2014/main" id="{E05A1748-767B-BB88-686D-EAA38BDB479A}"/>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Coach and practise</a:t>
              </a:r>
            </a:p>
          </p:txBody>
        </p:sp>
      </p:grpSp>
      <p:pic>
        <p:nvPicPr>
          <p:cNvPr id="11" name="Picture 10">
            <a:extLst>
              <a:ext uri="{FF2B5EF4-FFF2-40B4-BE49-F238E27FC236}">
                <a16:creationId xmlns:a16="http://schemas.microsoft.com/office/drawing/2014/main" id="{084C0680-1CAE-6FAC-2A37-A73A7AB121C2}"/>
              </a:ext>
            </a:extLst>
          </p:cNvPr>
          <p:cNvPicPr>
            <a:picLocks noChangeAspect="1"/>
          </p:cNvPicPr>
          <p:nvPr/>
        </p:nvPicPr>
        <p:blipFill>
          <a:blip r:embed="rId6"/>
          <a:srcRect/>
          <a:stretch/>
        </p:blipFill>
        <p:spPr>
          <a:xfrm>
            <a:off x="3181095" y="1456277"/>
            <a:ext cx="5805302" cy="5272281"/>
          </a:xfrm>
          <a:prstGeom prst="rect">
            <a:avLst/>
          </a:prstGeom>
        </p:spPr>
      </p:pic>
    </p:spTree>
    <p:extLst>
      <p:ext uri="{BB962C8B-B14F-4D97-AF65-F5344CB8AC3E}">
        <p14:creationId xmlns:p14="http://schemas.microsoft.com/office/powerpoint/2010/main" val="1354845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43D28F26-7903-7B90-0C6F-A0C3CB6C9AB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DA8145D-D83E-AFC9-A657-F0966B3B3D6B}"/>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8" name="Picture 7">
            <a:extLst>
              <a:ext uri="{FF2B5EF4-FFF2-40B4-BE49-F238E27FC236}">
                <a16:creationId xmlns:a16="http://schemas.microsoft.com/office/drawing/2014/main" id="{25D989A3-C8C3-C9E2-41DD-AC5212144DDA}"/>
              </a:ext>
            </a:extLst>
          </p:cNvPr>
          <p:cNvPicPr>
            <a:picLocks noChangeAspect="1"/>
          </p:cNvPicPr>
          <p:nvPr/>
        </p:nvPicPr>
        <p:blipFill>
          <a:blip r:embed="rId4"/>
          <a:srcRect/>
          <a:stretch/>
        </p:blipFill>
        <p:spPr>
          <a:xfrm>
            <a:off x="11212838" y="405897"/>
            <a:ext cx="1016000" cy="1016000"/>
          </a:xfrm>
          <a:prstGeom prst="rect">
            <a:avLst/>
          </a:prstGeom>
        </p:spPr>
      </p:pic>
      <p:grpSp>
        <p:nvGrpSpPr>
          <p:cNvPr id="5" name="Group 4">
            <a:extLst>
              <a:ext uri="{FF2B5EF4-FFF2-40B4-BE49-F238E27FC236}">
                <a16:creationId xmlns:a16="http://schemas.microsoft.com/office/drawing/2014/main" id="{2E0C2F69-BCBA-F708-643B-5A68CBAEA0CE}"/>
              </a:ext>
            </a:extLst>
          </p:cNvPr>
          <p:cNvGrpSpPr/>
          <p:nvPr/>
        </p:nvGrpSpPr>
        <p:grpSpPr>
          <a:xfrm>
            <a:off x="902672" y="475747"/>
            <a:ext cx="10362150" cy="876300"/>
            <a:chOff x="2864756" y="481182"/>
            <a:chExt cx="6462487" cy="876300"/>
          </a:xfrm>
        </p:grpSpPr>
        <p:pic>
          <p:nvPicPr>
            <p:cNvPr id="6" name="Picture 5">
              <a:extLst>
                <a:ext uri="{FF2B5EF4-FFF2-40B4-BE49-F238E27FC236}">
                  <a16:creationId xmlns:a16="http://schemas.microsoft.com/office/drawing/2014/main" id="{769C7427-F85E-9649-CDA9-3F084E5377F7}"/>
                </a:ext>
              </a:extLst>
            </p:cNvPr>
            <p:cNvPicPr>
              <a:picLocks noChangeAspect="1"/>
            </p:cNvPicPr>
            <p:nvPr/>
          </p:nvPicPr>
          <p:blipFill>
            <a:blip r:embed="rId5"/>
            <a:stretch>
              <a:fillRect/>
            </a:stretch>
          </p:blipFill>
          <p:spPr>
            <a:xfrm>
              <a:off x="2864756" y="481182"/>
              <a:ext cx="6462487" cy="876300"/>
            </a:xfrm>
            <a:prstGeom prst="rect">
              <a:avLst/>
            </a:prstGeom>
          </p:spPr>
        </p:pic>
        <p:sp>
          <p:nvSpPr>
            <p:cNvPr id="10" name="TextBox 9">
              <a:extLst>
                <a:ext uri="{FF2B5EF4-FFF2-40B4-BE49-F238E27FC236}">
                  <a16:creationId xmlns:a16="http://schemas.microsoft.com/office/drawing/2014/main" id="{DB46D0CF-A38F-F33D-0C64-5C0EEAC6D8F1}"/>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Coach and practise</a:t>
              </a:r>
            </a:p>
          </p:txBody>
        </p:sp>
      </p:grpSp>
      <p:pic>
        <p:nvPicPr>
          <p:cNvPr id="11" name="Picture 10">
            <a:extLst>
              <a:ext uri="{FF2B5EF4-FFF2-40B4-BE49-F238E27FC236}">
                <a16:creationId xmlns:a16="http://schemas.microsoft.com/office/drawing/2014/main" id="{DFD62C51-2591-4E17-996F-FDA4AB75F5ED}"/>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artisticBlur/>
                    </a14:imgEffect>
                  </a14:imgLayer>
                </a14:imgProps>
              </a:ext>
            </a:extLst>
          </a:blip>
          <a:srcRect/>
          <a:stretch/>
        </p:blipFill>
        <p:spPr>
          <a:xfrm>
            <a:off x="3181095" y="1456277"/>
            <a:ext cx="5805302" cy="5272281"/>
          </a:xfrm>
          <a:prstGeom prst="rect">
            <a:avLst/>
          </a:prstGeom>
        </p:spPr>
      </p:pic>
      <p:pic>
        <p:nvPicPr>
          <p:cNvPr id="2" name="Picture 1">
            <a:extLst>
              <a:ext uri="{FF2B5EF4-FFF2-40B4-BE49-F238E27FC236}">
                <a16:creationId xmlns:a16="http://schemas.microsoft.com/office/drawing/2014/main" id="{F2655A9F-C45D-45EA-3207-B292AD0A9C91}"/>
              </a:ext>
            </a:extLst>
          </p:cNvPr>
          <p:cNvPicPr>
            <a:picLocks noChangeAspect="1"/>
          </p:cNvPicPr>
          <p:nvPr/>
        </p:nvPicPr>
        <p:blipFill>
          <a:blip r:embed="rId8"/>
          <a:srcRect l="19734" t="2" r="52606"/>
          <a:stretch>
            <a:fillRect/>
          </a:stretch>
        </p:blipFill>
        <p:spPr>
          <a:xfrm>
            <a:off x="4326673" y="1456277"/>
            <a:ext cx="1605776" cy="5272281"/>
          </a:xfrm>
          <a:prstGeom prst="rect">
            <a:avLst/>
          </a:prstGeom>
        </p:spPr>
      </p:pic>
    </p:spTree>
    <p:extLst>
      <p:ext uri="{BB962C8B-B14F-4D97-AF65-F5344CB8AC3E}">
        <p14:creationId xmlns:p14="http://schemas.microsoft.com/office/powerpoint/2010/main" val="655604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554B17A0-519C-E85E-CC4B-D43C54768C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907F94-89D5-C5C2-FC98-F4C95F2CEF59}"/>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8" name="Picture 7">
            <a:extLst>
              <a:ext uri="{FF2B5EF4-FFF2-40B4-BE49-F238E27FC236}">
                <a16:creationId xmlns:a16="http://schemas.microsoft.com/office/drawing/2014/main" id="{44C45B69-AC1B-C759-A3F7-5CD812CF9609}"/>
              </a:ext>
            </a:extLst>
          </p:cNvPr>
          <p:cNvPicPr>
            <a:picLocks noChangeAspect="1"/>
          </p:cNvPicPr>
          <p:nvPr/>
        </p:nvPicPr>
        <p:blipFill>
          <a:blip r:embed="rId4"/>
          <a:srcRect/>
          <a:stretch/>
        </p:blipFill>
        <p:spPr>
          <a:xfrm>
            <a:off x="11212838" y="405897"/>
            <a:ext cx="1016000" cy="1016000"/>
          </a:xfrm>
          <a:prstGeom prst="rect">
            <a:avLst/>
          </a:prstGeom>
        </p:spPr>
      </p:pic>
      <p:grpSp>
        <p:nvGrpSpPr>
          <p:cNvPr id="5" name="Group 4">
            <a:extLst>
              <a:ext uri="{FF2B5EF4-FFF2-40B4-BE49-F238E27FC236}">
                <a16:creationId xmlns:a16="http://schemas.microsoft.com/office/drawing/2014/main" id="{6475537B-AC42-5F4B-C893-AD4191090E85}"/>
              </a:ext>
            </a:extLst>
          </p:cNvPr>
          <p:cNvGrpSpPr/>
          <p:nvPr/>
        </p:nvGrpSpPr>
        <p:grpSpPr>
          <a:xfrm>
            <a:off x="902672" y="475747"/>
            <a:ext cx="10362150" cy="876300"/>
            <a:chOff x="2864756" y="481182"/>
            <a:chExt cx="6462487" cy="876300"/>
          </a:xfrm>
        </p:grpSpPr>
        <p:pic>
          <p:nvPicPr>
            <p:cNvPr id="6" name="Picture 5">
              <a:extLst>
                <a:ext uri="{FF2B5EF4-FFF2-40B4-BE49-F238E27FC236}">
                  <a16:creationId xmlns:a16="http://schemas.microsoft.com/office/drawing/2014/main" id="{6A90FB71-7576-DFE8-B624-CAD4FCCFF2F7}"/>
                </a:ext>
              </a:extLst>
            </p:cNvPr>
            <p:cNvPicPr>
              <a:picLocks noChangeAspect="1"/>
            </p:cNvPicPr>
            <p:nvPr/>
          </p:nvPicPr>
          <p:blipFill>
            <a:blip r:embed="rId5"/>
            <a:stretch>
              <a:fillRect/>
            </a:stretch>
          </p:blipFill>
          <p:spPr>
            <a:xfrm>
              <a:off x="2864756" y="481182"/>
              <a:ext cx="6462487" cy="876300"/>
            </a:xfrm>
            <a:prstGeom prst="rect">
              <a:avLst/>
            </a:prstGeom>
          </p:spPr>
        </p:pic>
        <p:sp>
          <p:nvSpPr>
            <p:cNvPr id="10" name="TextBox 9">
              <a:extLst>
                <a:ext uri="{FF2B5EF4-FFF2-40B4-BE49-F238E27FC236}">
                  <a16:creationId xmlns:a16="http://schemas.microsoft.com/office/drawing/2014/main" id="{9B4F74FE-B085-06F8-7DA4-A2626696E933}"/>
                </a:ext>
              </a:extLst>
            </p:cNvPr>
            <p:cNvSpPr txBox="1"/>
            <p:nvPr/>
          </p:nvSpPr>
          <p:spPr>
            <a:xfrm>
              <a:off x="3274788" y="515562"/>
              <a:ext cx="5747656"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Coach and practise</a:t>
              </a:r>
            </a:p>
          </p:txBody>
        </p:sp>
      </p:grpSp>
      <p:pic>
        <p:nvPicPr>
          <p:cNvPr id="11" name="Picture 10">
            <a:extLst>
              <a:ext uri="{FF2B5EF4-FFF2-40B4-BE49-F238E27FC236}">
                <a16:creationId xmlns:a16="http://schemas.microsoft.com/office/drawing/2014/main" id="{B957E847-0CE9-6FDE-973E-5786874B77C9}"/>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artisticBlur/>
                    </a14:imgEffect>
                  </a14:imgLayer>
                </a14:imgProps>
              </a:ext>
            </a:extLst>
          </a:blip>
          <a:srcRect/>
          <a:stretch/>
        </p:blipFill>
        <p:spPr>
          <a:xfrm>
            <a:off x="3181095" y="1456277"/>
            <a:ext cx="5805302" cy="5272281"/>
          </a:xfrm>
          <a:prstGeom prst="rect">
            <a:avLst/>
          </a:prstGeom>
        </p:spPr>
      </p:pic>
      <p:pic>
        <p:nvPicPr>
          <p:cNvPr id="2" name="Picture 1">
            <a:extLst>
              <a:ext uri="{FF2B5EF4-FFF2-40B4-BE49-F238E27FC236}">
                <a16:creationId xmlns:a16="http://schemas.microsoft.com/office/drawing/2014/main" id="{B15665C1-F0EF-510C-2518-C0BD5C4E5146}"/>
              </a:ext>
            </a:extLst>
          </p:cNvPr>
          <p:cNvPicPr>
            <a:picLocks noChangeAspect="1"/>
          </p:cNvPicPr>
          <p:nvPr/>
        </p:nvPicPr>
        <p:blipFill>
          <a:blip r:embed="rId8"/>
          <a:srcRect l="46419" t="59418" b="20027"/>
          <a:stretch>
            <a:fillRect/>
          </a:stretch>
        </p:blipFill>
        <p:spPr>
          <a:xfrm>
            <a:off x="5875867" y="4588934"/>
            <a:ext cx="3110530" cy="1083734"/>
          </a:xfrm>
          <a:prstGeom prst="rect">
            <a:avLst/>
          </a:prstGeom>
        </p:spPr>
      </p:pic>
    </p:spTree>
    <p:extLst>
      <p:ext uri="{BB962C8B-B14F-4D97-AF65-F5344CB8AC3E}">
        <p14:creationId xmlns:p14="http://schemas.microsoft.com/office/powerpoint/2010/main" val="3788883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0A779D7C-34EF-ABBF-CE95-94C70C72D6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3A2DD8-ABFB-14DC-2286-43BCCB625ABA}"/>
              </a:ext>
            </a:extLst>
          </p:cNvPr>
          <p:cNvPicPr>
            <a:picLocks noChangeAspect="1"/>
          </p:cNvPicPr>
          <p:nvPr/>
        </p:nvPicPr>
        <p:blipFill>
          <a:blip r:embed="rId3"/>
          <a:stretch>
            <a:fillRect/>
          </a:stretch>
        </p:blipFill>
        <p:spPr>
          <a:xfrm>
            <a:off x="-398583" y="0"/>
            <a:ext cx="12588301" cy="6858000"/>
          </a:xfrm>
          <a:prstGeom prst="rect">
            <a:avLst/>
          </a:prstGeom>
        </p:spPr>
      </p:pic>
      <p:pic>
        <p:nvPicPr>
          <p:cNvPr id="6" name="Picture 5">
            <a:extLst>
              <a:ext uri="{FF2B5EF4-FFF2-40B4-BE49-F238E27FC236}">
                <a16:creationId xmlns:a16="http://schemas.microsoft.com/office/drawing/2014/main" id="{F78ED1DB-865D-7B0A-D881-B3C55EF8C092}"/>
              </a:ext>
            </a:extLst>
          </p:cNvPr>
          <p:cNvPicPr>
            <a:picLocks noChangeAspect="1"/>
          </p:cNvPicPr>
          <p:nvPr/>
        </p:nvPicPr>
        <p:blipFill>
          <a:blip r:embed="rId4"/>
          <a:stretch>
            <a:fillRect/>
          </a:stretch>
        </p:blipFill>
        <p:spPr>
          <a:xfrm>
            <a:off x="11252991" y="5681378"/>
            <a:ext cx="978225" cy="1124190"/>
          </a:xfrm>
          <a:prstGeom prst="rect">
            <a:avLst/>
          </a:prstGeom>
        </p:spPr>
      </p:pic>
    </p:spTree>
    <p:extLst>
      <p:ext uri="{BB962C8B-B14F-4D97-AF65-F5344CB8AC3E}">
        <p14:creationId xmlns:p14="http://schemas.microsoft.com/office/powerpoint/2010/main" val="2968952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DF639FF1-6192-ABC7-A8BA-610FA5285F55}"/>
            </a:ext>
          </a:extLst>
        </p:cNvPr>
        <p:cNvGrpSpPr/>
        <p:nvPr/>
      </p:nvGrpSpPr>
      <p:grpSpPr>
        <a:xfrm>
          <a:off x="0" y="0"/>
          <a:ext cx="0" cy="0"/>
          <a:chOff x="0" y="0"/>
          <a:chExt cx="0" cy="0"/>
        </a:xfrm>
      </p:grpSpPr>
      <p:pic>
        <p:nvPicPr>
          <p:cNvPr id="2" name="Google Shape;59;p14" title="Screenshot 2025-09-15 at 10.13.45.png">
            <a:extLst>
              <a:ext uri="{FF2B5EF4-FFF2-40B4-BE49-F238E27FC236}">
                <a16:creationId xmlns:a16="http://schemas.microsoft.com/office/drawing/2014/main" id="{1083CA90-3136-3FB4-1DC7-2383E8214B5F}"/>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6B010869-912B-BC50-AF5B-CA1EFCF77069}"/>
              </a:ext>
            </a:extLst>
          </p:cNvPr>
          <p:cNvPicPr>
            <a:picLocks noChangeAspect="1"/>
          </p:cNvPicPr>
          <p:nvPr/>
        </p:nvPicPr>
        <p:blipFill>
          <a:blip r:embed="rId4"/>
          <a:stretch>
            <a:fillRect/>
          </a:stretch>
        </p:blipFill>
        <p:spPr>
          <a:xfrm>
            <a:off x="11255828" y="5681378"/>
            <a:ext cx="967014" cy="1111307"/>
          </a:xfrm>
          <a:prstGeom prst="rect">
            <a:avLst/>
          </a:prstGeom>
        </p:spPr>
      </p:pic>
      <p:sp>
        <p:nvSpPr>
          <p:cNvPr id="8" name="TextBox 7">
            <a:extLst>
              <a:ext uri="{FF2B5EF4-FFF2-40B4-BE49-F238E27FC236}">
                <a16:creationId xmlns:a16="http://schemas.microsoft.com/office/drawing/2014/main" id="{CA80D6DC-B438-F06F-8F83-0FA9A245E6F7}"/>
              </a:ext>
            </a:extLst>
          </p:cNvPr>
          <p:cNvSpPr txBox="1"/>
          <p:nvPr/>
        </p:nvSpPr>
        <p:spPr>
          <a:xfrm>
            <a:off x="8280397" y="1371599"/>
            <a:ext cx="3657604" cy="1815882"/>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The 90 day planner supports focus, accountability, and reflection.</a:t>
            </a:r>
          </a:p>
        </p:txBody>
      </p:sp>
      <p:grpSp>
        <p:nvGrpSpPr>
          <p:cNvPr id="15" name="Group 14">
            <a:extLst>
              <a:ext uri="{FF2B5EF4-FFF2-40B4-BE49-F238E27FC236}">
                <a16:creationId xmlns:a16="http://schemas.microsoft.com/office/drawing/2014/main" id="{9CE31748-1D3D-C3D7-5A37-A9F02ED9F84B}"/>
              </a:ext>
            </a:extLst>
          </p:cNvPr>
          <p:cNvGrpSpPr/>
          <p:nvPr/>
        </p:nvGrpSpPr>
        <p:grpSpPr>
          <a:xfrm>
            <a:off x="8026399" y="422820"/>
            <a:ext cx="4118426" cy="876300"/>
            <a:chOff x="3073399" y="422820"/>
            <a:chExt cx="6045200" cy="876300"/>
          </a:xfrm>
        </p:grpSpPr>
        <p:pic>
          <p:nvPicPr>
            <p:cNvPr id="11" name="Picture 10">
              <a:extLst>
                <a:ext uri="{FF2B5EF4-FFF2-40B4-BE49-F238E27FC236}">
                  <a16:creationId xmlns:a16="http://schemas.microsoft.com/office/drawing/2014/main" id="{D3996945-3AAA-DBF6-DD2C-215E2AE71B29}"/>
                </a:ext>
              </a:extLst>
            </p:cNvPr>
            <p:cNvPicPr>
              <a:picLocks noChangeAspect="1"/>
            </p:cNvPicPr>
            <p:nvPr/>
          </p:nvPicPr>
          <p:blipFill>
            <a:blip r:embed="rId5"/>
            <a:stretch>
              <a:fillRect/>
            </a:stretch>
          </p:blipFill>
          <p:spPr>
            <a:xfrm>
              <a:off x="3073399" y="422820"/>
              <a:ext cx="6045200" cy="876300"/>
            </a:xfrm>
            <a:prstGeom prst="rect">
              <a:avLst/>
            </a:prstGeom>
          </p:spPr>
        </p:pic>
        <p:sp>
          <p:nvSpPr>
            <p:cNvPr id="12" name="TextBox 11">
              <a:extLst>
                <a:ext uri="{FF2B5EF4-FFF2-40B4-BE49-F238E27FC236}">
                  <a16:creationId xmlns:a16="http://schemas.microsoft.com/office/drawing/2014/main" id="{C274E738-1BC0-91D9-BA1F-8AE4B9DBAB50}"/>
                </a:ext>
              </a:extLst>
            </p:cNvPr>
            <p:cNvSpPr txBox="1"/>
            <p:nvPr/>
          </p:nvSpPr>
          <p:spPr>
            <a:xfrm>
              <a:off x="3483430" y="457200"/>
              <a:ext cx="5312228"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90 day planner</a:t>
              </a:r>
            </a:p>
          </p:txBody>
        </p:sp>
      </p:grpSp>
      <p:pic>
        <p:nvPicPr>
          <p:cNvPr id="14" name="Picture 13">
            <a:extLst>
              <a:ext uri="{FF2B5EF4-FFF2-40B4-BE49-F238E27FC236}">
                <a16:creationId xmlns:a16="http://schemas.microsoft.com/office/drawing/2014/main" id="{A3F03140-8777-EC67-E1CC-357C20028005}"/>
              </a:ext>
            </a:extLst>
          </p:cNvPr>
          <p:cNvPicPr>
            <a:picLocks noChangeAspect="1"/>
          </p:cNvPicPr>
          <p:nvPr/>
        </p:nvPicPr>
        <p:blipFill>
          <a:blip r:embed="rId6"/>
          <a:srcRect/>
          <a:stretch/>
        </p:blipFill>
        <p:spPr>
          <a:xfrm>
            <a:off x="253999" y="570536"/>
            <a:ext cx="7772400" cy="5829300"/>
          </a:xfrm>
          <a:prstGeom prst="rect">
            <a:avLst/>
          </a:prstGeom>
        </p:spPr>
      </p:pic>
      <p:pic>
        <p:nvPicPr>
          <p:cNvPr id="1026" name="Picture 2">
            <a:extLst>
              <a:ext uri="{FF2B5EF4-FFF2-40B4-BE49-F238E27FC236}">
                <a16:creationId xmlns:a16="http://schemas.microsoft.com/office/drawing/2014/main" id="{3E2180B2-B49E-B700-8755-770129D86BAD}"/>
              </a:ext>
            </a:extLst>
          </p:cNvPr>
          <p:cNvPicPr>
            <a:picLocks noChangeAspect="1" noChangeArrowheads="1"/>
          </p:cNvPicPr>
          <p:nvPr/>
        </p:nvPicPr>
        <p:blipFill>
          <a:blip r:embed="rId7"/>
          <a:srcRect/>
          <a:stretch/>
        </p:blipFill>
        <p:spPr bwMode="auto">
          <a:xfrm>
            <a:off x="8493568" y="3867335"/>
            <a:ext cx="2295090" cy="245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36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AC584753-2C2C-C56D-9A6E-C2FDCADDDCFC}"/>
            </a:ext>
          </a:extLst>
        </p:cNvPr>
        <p:cNvGrpSpPr/>
        <p:nvPr/>
      </p:nvGrpSpPr>
      <p:grpSpPr>
        <a:xfrm>
          <a:off x="0" y="0"/>
          <a:ext cx="0" cy="0"/>
          <a:chOff x="0" y="0"/>
          <a:chExt cx="0" cy="0"/>
        </a:xfrm>
      </p:grpSpPr>
      <p:pic>
        <p:nvPicPr>
          <p:cNvPr id="2" name="Google Shape;59;p14" title="Screenshot 2025-09-15 at 10.13.45.png">
            <a:extLst>
              <a:ext uri="{FF2B5EF4-FFF2-40B4-BE49-F238E27FC236}">
                <a16:creationId xmlns:a16="http://schemas.microsoft.com/office/drawing/2014/main" id="{9ED60F7A-0DA4-D76A-4FF7-F3BEACDB5A10}"/>
              </a:ext>
            </a:extLst>
          </p:cNvPr>
          <p:cNvPicPr preferRelativeResize="0"/>
          <p:nvPr/>
        </p:nvPicPr>
        <p:blipFill>
          <a:blip r:embed="rId3">
            <a:alphaModFix/>
          </a:blip>
          <a:srcRect l="1129" r="11098" b="130"/>
          <a:stretch>
            <a:fillRect/>
          </a:stretch>
        </p:blipFill>
        <p:spPr>
          <a:xfrm rot="5400000">
            <a:off x="2674974" y="-2674975"/>
            <a:ext cx="6857999" cy="12207950"/>
          </a:xfrm>
          <a:prstGeom prst="rect">
            <a:avLst/>
          </a:prstGeom>
          <a:noFill/>
          <a:ln>
            <a:noFill/>
          </a:ln>
        </p:spPr>
      </p:pic>
      <p:pic>
        <p:nvPicPr>
          <p:cNvPr id="6" name="Picture 5">
            <a:extLst>
              <a:ext uri="{FF2B5EF4-FFF2-40B4-BE49-F238E27FC236}">
                <a16:creationId xmlns:a16="http://schemas.microsoft.com/office/drawing/2014/main" id="{71126FFC-511F-E2E5-84B2-B910B7CECF16}"/>
              </a:ext>
            </a:extLst>
          </p:cNvPr>
          <p:cNvPicPr>
            <a:picLocks noChangeAspect="1"/>
          </p:cNvPicPr>
          <p:nvPr/>
        </p:nvPicPr>
        <p:blipFill>
          <a:blip r:embed="rId4"/>
          <a:stretch>
            <a:fillRect/>
          </a:stretch>
        </p:blipFill>
        <p:spPr>
          <a:xfrm>
            <a:off x="11255828" y="5681378"/>
            <a:ext cx="967014" cy="1111307"/>
          </a:xfrm>
          <a:prstGeom prst="rect">
            <a:avLst/>
          </a:prstGeom>
        </p:spPr>
      </p:pic>
      <p:sp>
        <p:nvSpPr>
          <p:cNvPr id="8" name="TextBox 7">
            <a:extLst>
              <a:ext uri="{FF2B5EF4-FFF2-40B4-BE49-F238E27FC236}">
                <a16:creationId xmlns:a16="http://schemas.microsoft.com/office/drawing/2014/main" id="{985FF538-2416-018F-C5C6-F309B9171C18}"/>
              </a:ext>
            </a:extLst>
          </p:cNvPr>
          <p:cNvSpPr txBox="1"/>
          <p:nvPr/>
        </p:nvSpPr>
        <p:spPr>
          <a:xfrm>
            <a:off x="8280397" y="1371599"/>
            <a:ext cx="3657604" cy="1815882"/>
          </a:xfrm>
          <a:prstGeom prst="rect">
            <a:avLst/>
          </a:prstGeom>
          <a:noFill/>
        </p:spPr>
        <p:txBody>
          <a:bodyPr wrap="square" rtlCol="0">
            <a:spAutoFit/>
          </a:bodyPr>
          <a:lstStyle/>
          <a:p>
            <a:r>
              <a:rPr lang="en-GB" sz="2800" dirty="0">
                <a:solidFill>
                  <a:schemeClr val="bg1"/>
                </a:solidFill>
                <a:latin typeface="Calibri" panose="020F0502020204030204" pitchFamily="34" charset="0"/>
                <a:cs typeface="Calibri" panose="020F0502020204030204" pitchFamily="34" charset="0"/>
              </a:rPr>
              <a:t>Over 50 realistic leadership scenarios, each mapped to relevant behaviours.</a:t>
            </a:r>
          </a:p>
        </p:txBody>
      </p:sp>
      <p:grpSp>
        <p:nvGrpSpPr>
          <p:cNvPr id="15" name="Group 14">
            <a:extLst>
              <a:ext uri="{FF2B5EF4-FFF2-40B4-BE49-F238E27FC236}">
                <a16:creationId xmlns:a16="http://schemas.microsoft.com/office/drawing/2014/main" id="{9BCE936A-C873-6B26-C94E-B962055ABE05}"/>
              </a:ext>
            </a:extLst>
          </p:cNvPr>
          <p:cNvGrpSpPr/>
          <p:nvPr/>
        </p:nvGrpSpPr>
        <p:grpSpPr>
          <a:xfrm>
            <a:off x="8026399" y="422820"/>
            <a:ext cx="4118426" cy="876300"/>
            <a:chOff x="3073399" y="422820"/>
            <a:chExt cx="6045200" cy="876300"/>
          </a:xfrm>
        </p:grpSpPr>
        <p:pic>
          <p:nvPicPr>
            <p:cNvPr id="11" name="Picture 10">
              <a:extLst>
                <a:ext uri="{FF2B5EF4-FFF2-40B4-BE49-F238E27FC236}">
                  <a16:creationId xmlns:a16="http://schemas.microsoft.com/office/drawing/2014/main" id="{A4FE03E1-1796-ED35-5EEB-F6AB7157E3DB}"/>
                </a:ext>
              </a:extLst>
            </p:cNvPr>
            <p:cNvPicPr>
              <a:picLocks noChangeAspect="1"/>
            </p:cNvPicPr>
            <p:nvPr/>
          </p:nvPicPr>
          <p:blipFill>
            <a:blip r:embed="rId5"/>
            <a:stretch>
              <a:fillRect/>
            </a:stretch>
          </p:blipFill>
          <p:spPr>
            <a:xfrm>
              <a:off x="3073399" y="422820"/>
              <a:ext cx="6045200" cy="876300"/>
            </a:xfrm>
            <a:prstGeom prst="rect">
              <a:avLst/>
            </a:prstGeom>
          </p:spPr>
        </p:pic>
        <p:sp>
          <p:nvSpPr>
            <p:cNvPr id="12" name="TextBox 11">
              <a:extLst>
                <a:ext uri="{FF2B5EF4-FFF2-40B4-BE49-F238E27FC236}">
                  <a16:creationId xmlns:a16="http://schemas.microsoft.com/office/drawing/2014/main" id="{C74A9FE3-BC4C-A2AB-E585-D04683F5EFBF}"/>
                </a:ext>
              </a:extLst>
            </p:cNvPr>
            <p:cNvSpPr txBox="1"/>
            <p:nvPr/>
          </p:nvSpPr>
          <p:spPr>
            <a:xfrm>
              <a:off x="3483430" y="457200"/>
              <a:ext cx="5312228" cy="769441"/>
            </a:xfrm>
            <a:prstGeom prst="rect">
              <a:avLst/>
            </a:prstGeom>
            <a:noFill/>
          </p:spPr>
          <p:txBody>
            <a:bodyPr wrap="square" rtlCol="0">
              <a:spAutoFit/>
            </a:bodyPr>
            <a:lstStyle/>
            <a:p>
              <a:pPr algn="ctr"/>
              <a:r>
                <a:rPr lang="en-GB" sz="4400" dirty="0">
                  <a:solidFill>
                    <a:schemeClr val="bg1"/>
                  </a:solidFill>
                  <a:latin typeface="Calibri" panose="020F0502020204030204" pitchFamily="34" charset="0"/>
                  <a:cs typeface="Calibri" panose="020F0502020204030204" pitchFamily="34" charset="0"/>
                </a:rPr>
                <a:t>Scenarios</a:t>
              </a:r>
            </a:p>
          </p:txBody>
        </p:sp>
      </p:grpSp>
      <p:pic>
        <p:nvPicPr>
          <p:cNvPr id="14" name="Picture 13">
            <a:extLst>
              <a:ext uri="{FF2B5EF4-FFF2-40B4-BE49-F238E27FC236}">
                <a16:creationId xmlns:a16="http://schemas.microsoft.com/office/drawing/2014/main" id="{2273F877-5B11-3987-5E1C-231F422FFFDA}"/>
              </a:ext>
            </a:extLst>
          </p:cNvPr>
          <p:cNvPicPr>
            <a:picLocks noChangeAspect="1"/>
          </p:cNvPicPr>
          <p:nvPr/>
        </p:nvPicPr>
        <p:blipFill>
          <a:blip r:embed="rId6"/>
          <a:srcRect/>
          <a:stretch/>
        </p:blipFill>
        <p:spPr>
          <a:xfrm>
            <a:off x="253999" y="570536"/>
            <a:ext cx="7772400" cy="5829300"/>
          </a:xfrm>
          <a:prstGeom prst="rect">
            <a:avLst/>
          </a:prstGeom>
        </p:spPr>
      </p:pic>
      <p:pic>
        <p:nvPicPr>
          <p:cNvPr id="1026" name="Picture 2">
            <a:extLst>
              <a:ext uri="{FF2B5EF4-FFF2-40B4-BE49-F238E27FC236}">
                <a16:creationId xmlns:a16="http://schemas.microsoft.com/office/drawing/2014/main" id="{22FF3BDE-7D54-CC76-4065-6FA6619EA23B}"/>
              </a:ext>
            </a:extLst>
          </p:cNvPr>
          <p:cNvPicPr>
            <a:picLocks noChangeAspect="1" noChangeArrowheads="1"/>
          </p:cNvPicPr>
          <p:nvPr/>
        </p:nvPicPr>
        <p:blipFill>
          <a:blip r:embed="rId7"/>
          <a:srcRect/>
          <a:stretch/>
        </p:blipFill>
        <p:spPr bwMode="auto">
          <a:xfrm>
            <a:off x="8493568" y="3840413"/>
            <a:ext cx="2295090" cy="251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42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7CBF0ECE-561E-BBEF-07E3-458ADEC3B7C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B0C66A0-959C-B3BF-8837-87CF9A01AC80}"/>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0DEF2EBA-332A-BB6A-2CC5-85487F344058}"/>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3378BC89-5C7F-9297-118B-97B37A2AD9BF}"/>
              </a:ext>
            </a:extLst>
          </p:cNvPr>
          <p:cNvGrpSpPr/>
          <p:nvPr/>
        </p:nvGrpSpPr>
        <p:grpSpPr>
          <a:xfrm>
            <a:off x="-96252" y="481182"/>
            <a:ext cx="12191999" cy="2158038"/>
            <a:chOff x="2864756" y="481182"/>
            <a:chExt cx="6462487" cy="2158038"/>
          </a:xfrm>
        </p:grpSpPr>
        <p:pic>
          <p:nvPicPr>
            <p:cNvPr id="9" name="Picture 8">
              <a:extLst>
                <a:ext uri="{FF2B5EF4-FFF2-40B4-BE49-F238E27FC236}">
                  <a16:creationId xmlns:a16="http://schemas.microsoft.com/office/drawing/2014/main" id="{FD46575A-014E-625D-3A7B-FA2A776FE6BA}"/>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DE61E850-CA66-C1FD-3304-06046539077B}"/>
                </a:ext>
              </a:extLst>
            </p:cNvPr>
            <p:cNvSpPr txBox="1"/>
            <p:nvPr/>
          </p:nvSpPr>
          <p:spPr>
            <a:xfrm>
              <a:off x="3274788" y="515562"/>
              <a:ext cx="574765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How leadership improves student outcomes</a:t>
              </a:r>
            </a:p>
          </p:txBody>
        </p:sp>
      </p:grpSp>
      <p:sp>
        <p:nvSpPr>
          <p:cNvPr id="8" name="TextBox 7">
            <a:extLst>
              <a:ext uri="{FF2B5EF4-FFF2-40B4-BE49-F238E27FC236}">
                <a16:creationId xmlns:a16="http://schemas.microsoft.com/office/drawing/2014/main" id="{BA47A110-1B27-5EE9-72DF-2307D9A4C157}"/>
              </a:ext>
            </a:extLst>
          </p:cNvPr>
          <p:cNvSpPr txBox="1"/>
          <p:nvPr/>
        </p:nvSpPr>
        <p:spPr>
          <a:xfrm>
            <a:off x="1458687" y="1458683"/>
            <a:ext cx="786912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Teaching and learning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Leaders who prioritise curriculum coherence, instructional quality, and professional learning have the strongest impact (Robinson, Lloyd &amp; Rowe, 2008)</a:t>
            </a:r>
          </a:p>
        </p:txBody>
      </p:sp>
      <p:pic>
        <p:nvPicPr>
          <p:cNvPr id="10" name="Picture 9">
            <a:extLst>
              <a:ext uri="{FF2B5EF4-FFF2-40B4-BE49-F238E27FC236}">
                <a16:creationId xmlns:a16="http://schemas.microsoft.com/office/drawing/2014/main" id="{A36684D3-DA5D-56EF-24AF-35C553ED7864}"/>
              </a:ext>
            </a:extLst>
          </p:cNvPr>
          <p:cNvPicPr>
            <a:picLocks noChangeAspect="1"/>
          </p:cNvPicPr>
          <p:nvPr/>
        </p:nvPicPr>
        <p:blipFill>
          <a:blip r:embed="rId6"/>
          <a:stretch>
            <a:fillRect/>
          </a:stretch>
        </p:blipFill>
        <p:spPr>
          <a:xfrm>
            <a:off x="648610" y="1505956"/>
            <a:ext cx="641669" cy="453369"/>
          </a:xfrm>
          <a:prstGeom prst="rect">
            <a:avLst/>
          </a:prstGeom>
        </p:spPr>
      </p:pic>
      <p:sp>
        <p:nvSpPr>
          <p:cNvPr id="11" name="TextBox 10">
            <a:extLst>
              <a:ext uri="{FF2B5EF4-FFF2-40B4-BE49-F238E27FC236}">
                <a16:creationId xmlns:a16="http://schemas.microsoft.com/office/drawing/2014/main" id="{281B279E-0D1E-13D8-1058-06BC42D4F8C4}"/>
              </a:ext>
            </a:extLst>
          </p:cNvPr>
          <p:cNvSpPr txBox="1"/>
          <p:nvPr/>
        </p:nvSpPr>
        <p:spPr>
          <a:xfrm>
            <a:off x="1458684" y="3553899"/>
            <a:ext cx="807032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Staff motivation, commitment,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Leadership most powerfully affects outcomes indirectly through staff beliefs, efficacy, and organisational climate (</a:t>
            </a:r>
            <a:r>
              <a:rPr kumimoji="0" lang="en-GB"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Leithwood</a:t>
            </a: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et al., 2008; 2019)</a:t>
            </a:r>
          </a:p>
        </p:txBody>
      </p:sp>
      <p:pic>
        <p:nvPicPr>
          <p:cNvPr id="12" name="Picture 11">
            <a:extLst>
              <a:ext uri="{FF2B5EF4-FFF2-40B4-BE49-F238E27FC236}">
                <a16:creationId xmlns:a16="http://schemas.microsoft.com/office/drawing/2014/main" id="{3A6373E0-67D6-D9C4-FC5D-3D6348A33070}"/>
              </a:ext>
            </a:extLst>
          </p:cNvPr>
          <p:cNvPicPr>
            <a:picLocks noChangeAspect="1"/>
          </p:cNvPicPr>
          <p:nvPr/>
        </p:nvPicPr>
        <p:blipFill>
          <a:blip r:embed="rId6"/>
          <a:stretch>
            <a:fillRect/>
          </a:stretch>
        </p:blipFill>
        <p:spPr>
          <a:xfrm>
            <a:off x="648610" y="3658627"/>
            <a:ext cx="641669" cy="453369"/>
          </a:xfrm>
          <a:prstGeom prst="rect">
            <a:avLst/>
          </a:prstGeom>
        </p:spPr>
      </p:pic>
      <p:pic>
        <p:nvPicPr>
          <p:cNvPr id="2" name="Picture 1">
            <a:extLst>
              <a:ext uri="{FF2B5EF4-FFF2-40B4-BE49-F238E27FC236}">
                <a16:creationId xmlns:a16="http://schemas.microsoft.com/office/drawing/2014/main" id="{336CEBDB-9BB5-FB22-85E3-93F0998454AB}"/>
              </a:ext>
            </a:extLst>
          </p:cNvPr>
          <p:cNvPicPr>
            <a:picLocks noChangeAspect="1"/>
          </p:cNvPicPr>
          <p:nvPr/>
        </p:nvPicPr>
        <p:blipFill>
          <a:blip r:embed="rId7"/>
          <a:stretch>
            <a:fillRect/>
          </a:stretch>
        </p:blipFill>
        <p:spPr>
          <a:xfrm>
            <a:off x="9529011" y="3727025"/>
            <a:ext cx="2662990" cy="1361349"/>
          </a:xfrm>
          <a:prstGeom prst="rect">
            <a:avLst/>
          </a:prstGeom>
        </p:spPr>
      </p:pic>
      <p:pic>
        <p:nvPicPr>
          <p:cNvPr id="19" name="Picture 18">
            <a:extLst>
              <a:ext uri="{FF2B5EF4-FFF2-40B4-BE49-F238E27FC236}">
                <a16:creationId xmlns:a16="http://schemas.microsoft.com/office/drawing/2014/main" id="{71B8ADFD-C56F-0E02-1AA7-82FB0DAC15C9}"/>
              </a:ext>
            </a:extLst>
          </p:cNvPr>
          <p:cNvPicPr>
            <a:picLocks noChangeAspect="1"/>
          </p:cNvPicPr>
          <p:nvPr/>
        </p:nvPicPr>
        <p:blipFill>
          <a:blip r:embed="rId8"/>
          <a:stretch>
            <a:fillRect/>
          </a:stretch>
        </p:blipFill>
        <p:spPr>
          <a:xfrm>
            <a:off x="9517776" y="1592731"/>
            <a:ext cx="2685460" cy="1140566"/>
          </a:xfrm>
          <a:prstGeom prst="rect">
            <a:avLst/>
          </a:prstGeom>
        </p:spPr>
      </p:pic>
    </p:spTree>
    <p:extLst>
      <p:ext uri="{BB962C8B-B14F-4D97-AF65-F5344CB8AC3E}">
        <p14:creationId xmlns:p14="http://schemas.microsoft.com/office/powerpoint/2010/main" val="161694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071330D6-3BE6-3CE5-D5DC-F534EE1AD1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6ACF6F-C15E-6448-22C4-06D3D7ECF4EB}"/>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3177C103-948B-AD3C-46CA-701E3FC2EB25}"/>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31F4179E-76AC-B966-4A9B-D75CD830E693}"/>
              </a:ext>
            </a:extLst>
          </p:cNvPr>
          <p:cNvGrpSpPr/>
          <p:nvPr/>
        </p:nvGrpSpPr>
        <p:grpSpPr>
          <a:xfrm>
            <a:off x="-96252" y="481182"/>
            <a:ext cx="12191999" cy="2158038"/>
            <a:chOff x="2864756" y="481182"/>
            <a:chExt cx="6462487" cy="2158038"/>
          </a:xfrm>
        </p:grpSpPr>
        <p:pic>
          <p:nvPicPr>
            <p:cNvPr id="9" name="Picture 8">
              <a:extLst>
                <a:ext uri="{FF2B5EF4-FFF2-40B4-BE49-F238E27FC236}">
                  <a16:creationId xmlns:a16="http://schemas.microsoft.com/office/drawing/2014/main" id="{FF42EF7A-4805-443C-987D-364B3912AA3B}"/>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9B9E9641-D787-710A-C1F3-7DD799D163FB}"/>
                </a:ext>
              </a:extLst>
            </p:cNvPr>
            <p:cNvSpPr txBox="1"/>
            <p:nvPr/>
          </p:nvSpPr>
          <p:spPr>
            <a:xfrm>
              <a:off x="3274788" y="515562"/>
              <a:ext cx="574765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How leadership improves student outcomes</a:t>
              </a:r>
            </a:p>
          </p:txBody>
        </p:sp>
      </p:grpSp>
      <p:sp>
        <p:nvSpPr>
          <p:cNvPr id="8" name="TextBox 7">
            <a:extLst>
              <a:ext uri="{FF2B5EF4-FFF2-40B4-BE49-F238E27FC236}">
                <a16:creationId xmlns:a16="http://schemas.microsoft.com/office/drawing/2014/main" id="{0513C22C-30FB-9E46-5EEA-7A6C376B7D07}"/>
              </a:ext>
            </a:extLst>
          </p:cNvPr>
          <p:cNvSpPr txBox="1"/>
          <p:nvPr/>
        </p:nvSpPr>
        <p:spPr>
          <a:xfrm>
            <a:off x="1458687" y="1458683"/>
            <a:ext cx="805908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Organisational systems and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Safe and orderly environments, collaborative structures, and protected instructional time increase impact (</a:t>
            </a:r>
            <a:r>
              <a:rPr kumimoji="0" lang="en-GB"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Leithwood</a:t>
            </a: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Sun &amp; Schumacker, 2017)</a:t>
            </a:r>
          </a:p>
        </p:txBody>
      </p:sp>
      <p:pic>
        <p:nvPicPr>
          <p:cNvPr id="10" name="Picture 9">
            <a:extLst>
              <a:ext uri="{FF2B5EF4-FFF2-40B4-BE49-F238E27FC236}">
                <a16:creationId xmlns:a16="http://schemas.microsoft.com/office/drawing/2014/main" id="{7DE1540C-805B-113B-A255-BEE429B24E16}"/>
              </a:ext>
            </a:extLst>
          </p:cNvPr>
          <p:cNvPicPr>
            <a:picLocks noChangeAspect="1"/>
          </p:cNvPicPr>
          <p:nvPr/>
        </p:nvPicPr>
        <p:blipFill>
          <a:blip r:embed="rId6"/>
          <a:stretch>
            <a:fillRect/>
          </a:stretch>
        </p:blipFill>
        <p:spPr>
          <a:xfrm>
            <a:off x="648610" y="1505956"/>
            <a:ext cx="641669" cy="453369"/>
          </a:xfrm>
          <a:prstGeom prst="rect">
            <a:avLst/>
          </a:prstGeom>
        </p:spPr>
      </p:pic>
      <p:sp>
        <p:nvSpPr>
          <p:cNvPr id="11" name="TextBox 10">
            <a:extLst>
              <a:ext uri="{FF2B5EF4-FFF2-40B4-BE49-F238E27FC236}">
                <a16:creationId xmlns:a16="http://schemas.microsoft.com/office/drawing/2014/main" id="{66870159-9FB3-245B-AE4C-27F9FD3B74A2}"/>
              </a:ext>
            </a:extLst>
          </p:cNvPr>
          <p:cNvSpPr txBox="1"/>
          <p:nvPr/>
        </p:nvSpPr>
        <p:spPr>
          <a:xfrm>
            <a:off x="1458686" y="3553899"/>
            <a:ext cx="805908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Distributed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Total leadership across levels has two to three times the impact of headteacher influence alone (Mascall &amp; </a:t>
            </a:r>
            <a:r>
              <a:rPr kumimoji="0" lang="en-GB"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Leithwood</a:t>
            </a: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2008)</a:t>
            </a:r>
          </a:p>
        </p:txBody>
      </p:sp>
      <p:pic>
        <p:nvPicPr>
          <p:cNvPr id="12" name="Picture 11">
            <a:extLst>
              <a:ext uri="{FF2B5EF4-FFF2-40B4-BE49-F238E27FC236}">
                <a16:creationId xmlns:a16="http://schemas.microsoft.com/office/drawing/2014/main" id="{FF737AF2-73EB-2013-DADE-B166B3C6BA36}"/>
              </a:ext>
            </a:extLst>
          </p:cNvPr>
          <p:cNvPicPr>
            <a:picLocks noChangeAspect="1"/>
          </p:cNvPicPr>
          <p:nvPr/>
        </p:nvPicPr>
        <p:blipFill>
          <a:blip r:embed="rId6"/>
          <a:stretch>
            <a:fillRect/>
          </a:stretch>
        </p:blipFill>
        <p:spPr>
          <a:xfrm>
            <a:off x="648610" y="3658627"/>
            <a:ext cx="641669" cy="453369"/>
          </a:xfrm>
          <a:prstGeom prst="rect">
            <a:avLst/>
          </a:prstGeom>
        </p:spPr>
      </p:pic>
      <p:pic>
        <p:nvPicPr>
          <p:cNvPr id="5" name="Picture 4">
            <a:extLst>
              <a:ext uri="{FF2B5EF4-FFF2-40B4-BE49-F238E27FC236}">
                <a16:creationId xmlns:a16="http://schemas.microsoft.com/office/drawing/2014/main" id="{177B66F0-3121-7352-F9B0-1EEF3535508E}"/>
              </a:ext>
            </a:extLst>
          </p:cNvPr>
          <p:cNvPicPr>
            <a:picLocks noChangeAspect="1"/>
          </p:cNvPicPr>
          <p:nvPr/>
        </p:nvPicPr>
        <p:blipFill>
          <a:blip r:embed="rId7"/>
          <a:stretch>
            <a:fillRect/>
          </a:stretch>
        </p:blipFill>
        <p:spPr>
          <a:xfrm>
            <a:off x="9517774" y="3658627"/>
            <a:ext cx="2674226" cy="1301841"/>
          </a:xfrm>
          <a:prstGeom prst="rect">
            <a:avLst/>
          </a:prstGeom>
        </p:spPr>
      </p:pic>
      <p:pic>
        <p:nvPicPr>
          <p:cNvPr id="13" name="Picture 12">
            <a:extLst>
              <a:ext uri="{FF2B5EF4-FFF2-40B4-BE49-F238E27FC236}">
                <a16:creationId xmlns:a16="http://schemas.microsoft.com/office/drawing/2014/main" id="{66A11D66-B83B-5CC8-5065-4600C536A999}"/>
              </a:ext>
            </a:extLst>
          </p:cNvPr>
          <p:cNvPicPr>
            <a:picLocks noChangeAspect="1"/>
          </p:cNvPicPr>
          <p:nvPr/>
        </p:nvPicPr>
        <p:blipFill>
          <a:blip r:embed="rId8"/>
          <a:stretch>
            <a:fillRect/>
          </a:stretch>
        </p:blipFill>
        <p:spPr>
          <a:xfrm>
            <a:off x="9492026" y="1636816"/>
            <a:ext cx="2699974" cy="1366020"/>
          </a:xfrm>
          <a:prstGeom prst="rect">
            <a:avLst/>
          </a:prstGeom>
        </p:spPr>
      </p:pic>
    </p:spTree>
    <p:extLst>
      <p:ext uri="{BB962C8B-B14F-4D97-AF65-F5344CB8AC3E}">
        <p14:creationId xmlns:p14="http://schemas.microsoft.com/office/powerpoint/2010/main" val="2462021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5AF5C1E4-5CA7-9326-1D20-D9C4A97030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E51AD2-F11B-FEBE-6B69-474936AB6E7C}"/>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5CEA66D3-435A-4096-1B97-C0C16DC60A6D}"/>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560CFEFE-0DFC-0EC7-6CE0-6CA5994C8315}"/>
              </a:ext>
            </a:extLst>
          </p:cNvPr>
          <p:cNvGrpSpPr/>
          <p:nvPr/>
        </p:nvGrpSpPr>
        <p:grpSpPr>
          <a:xfrm>
            <a:off x="963384" y="500973"/>
            <a:ext cx="10265231" cy="1480930"/>
            <a:chOff x="2864756" y="481182"/>
            <a:chExt cx="6462487" cy="1480930"/>
          </a:xfrm>
        </p:grpSpPr>
        <p:pic>
          <p:nvPicPr>
            <p:cNvPr id="9" name="Picture 8">
              <a:extLst>
                <a:ext uri="{FF2B5EF4-FFF2-40B4-BE49-F238E27FC236}">
                  <a16:creationId xmlns:a16="http://schemas.microsoft.com/office/drawing/2014/main" id="{22B83686-9706-8AEA-B956-2B639CF781F1}"/>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C76A969A-0F4D-74D3-7A6B-C8B5592F357C}"/>
                </a:ext>
              </a:extLst>
            </p:cNvPr>
            <p:cNvSpPr txBox="1"/>
            <p:nvPr/>
          </p:nvSpPr>
          <p:spPr>
            <a:xfrm>
              <a:off x="3274788" y="515562"/>
              <a:ext cx="574765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gap between research and practice</a:t>
              </a:r>
            </a:p>
          </p:txBody>
        </p:sp>
      </p:grpSp>
      <p:sp>
        <p:nvSpPr>
          <p:cNvPr id="8" name="TextBox 7">
            <a:extLst>
              <a:ext uri="{FF2B5EF4-FFF2-40B4-BE49-F238E27FC236}">
                <a16:creationId xmlns:a16="http://schemas.microsoft.com/office/drawing/2014/main" id="{260C3F5D-25F6-5DFD-0BF2-6EF8D2256A31}"/>
              </a:ext>
            </a:extLst>
          </p:cNvPr>
          <p:cNvSpPr txBox="1"/>
          <p:nvPr/>
        </p:nvSpPr>
        <p:spPr>
          <a:xfrm>
            <a:off x="1458686" y="1495400"/>
            <a:ext cx="60597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Research explains that leadership is important</a:t>
            </a:r>
          </a:p>
        </p:txBody>
      </p:sp>
      <p:pic>
        <p:nvPicPr>
          <p:cNvPr id="10" name="Picture 9">
            <a:extLst>
              <a:ext uri="{FF2B5EF4-FFF2-40B4-BE49-F238E27FC236}">
                <a16:creationId xmlns:a16="http://schemas.microsoft.com/office/drawing/2014/main" id="{611DB976-749B-DADE-E3C4-C7B2635ADF5A}"/>
              </a:ext>
            </a:extLst>
          </p:cNvPr>
          <p:cNvPicPr>
            <a:picLocks noChangeAspect="1"/>
          </p:cNvPicPr>
          <p:nvPr/>
        </p:nvPicPr>
        <p:blipFill>
          <a:blip r:embed="rId6"/>
          <a:stretch>
            <a:fillRect/>
          </a:stretch>
        </p:blipFill>
        <p:spPr>
          <a:xfrm>
            <a:off x="648610" y="1565251"/>
            <a:ext cx="641669" cy="453369"/>
          </a:xfrm>
          <a:prstGeom prst="rect">
            <a:avLst/>
          </a:prstGeom>
        </p:spPr>
      </p:pic>
      <p:sp>
        <p:nvSpPr>
          <p:cNvPr id="11" name="TextBox 10">
            <a:extLst>
              <a:ext uri="{FF2B5EF4-FFF2-40B4-BE49-F238E27FC236}">
                <a16:creationId xmlns:a16="http://schemas.microsoft.com/office/drawing/2014/main" id="{73D5E62F-6EB7-62C3-752C-AD4020B336B5}"/>
              </a:ext>
            </a:extLst>
          </p:cNvPr>
          <p:cNvSpPr txBox="1"/>
          <p:nvPr/>
        </p:nvSpPr>
        <p:spPr>
          <a:xfrm>
            <a:off x="1458686" y="2567634"/>
            <a:ext cx="60597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is less clear about what leaders should do next</a:t>
            </a:r>
          </a:p>
        </p:txBody>
      </p:sp>
      <p:pic>
        <p:nvPicPr>
          <p:cNvPr id="12" name="Picture 11">
            <a:extLst>
              <a:ext uri="{FF2B5EF4-FFF2-40B4-BE49-F238E27FC236}">
                <a16:creationId xmlns:a16="http://schemas.microsoft.com/office/drawing/2014/main" id="{E9E6A0F6-4D4B-30A6-E008-B05B524359D0}"/>
              </a:ext>
            </a:extLst>
          </p:cNvPr>
          <p:cNvPicPr>
            <a:picLocks noChangeAspect="1"/>
          </p:cNvPicPr>
          <p:nvPr/>
        </p:nvPicPr>
        <p:blipFill>
          <a:blip r:embed="rId6"/>
          <a:stretch>
            <a:fillRect/>
          </a:stretch>
        </p:blipFill>
        <p:spPr>
          <a:xfrm>
            <a:off x="648610" y="2637485"/>
            <a:ext cx="641669" cy="453369"/>
          </a:xfrm>
          <a:prstGeom prst="rect">
            <a:avLst/>
          </a:prstGeom>
        </p:spPr>
      </p:pic>
      <p:sp>
        <p:nvSpPr>
          <p:cNvPr id="13" name="TextBox 12">
            <a:extLst>
              <a:ext uri="{FF2B5EF4-FFF2-40B4-BE49-F238E27FC236}">
                <a16:creationId xmlns:a16="http://schemas.microsoft.com/office/drawing/2014/main" id="{FC7C00FA-D605-60C9-52BE-FC8991763ED7}"/>
              </a:ext>
            </a:extLst>
          </p:cNvPr>
          <p:cNvSpPr txBox="1"/>
          <p:nvPr/>
        </p:nvSpPr>
        <p:spPr>
          <a:xfrm>
            <a:off x="1458686" y="3640574"/>
            <a:ext cx="102652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“black box” problem: impact is observed, but behaviours are less well specified -  Hallinger and Heck (1996)</a:t>
            </a:r>
          </a:p>
        </p:txBody>
      </p:sp>
      <p:pic>
        <p:nvPicPr>
          <p:cNvPr id="14" name="Picture 13">
            <a:extLst>
              <a:ext uri="{FF2B5EF4-FFF2-40B4-BE49-F238E27FC236}">
                <a16:creationId xmlns:a16="http://schemas.microsoft.com/office/drawing/2014/main" id="{F78FF43E-675D-9BDC-3803-8FC2380F4DCF}"/>
              </a:ext>
            </a:extLst>
          </p:cNvPr>
          <p:cNvPicPr>
            <a:picLocks noChangeAspect="1"/>
          </p:cNvPicPr>
          <p:nvPr/>
        </p:nvPicPr>
        <p:blipFill>
          <a:blip r:embed="rId6"/>
          <a:stretch>
            <a:fillRect/>
          </a:stretch>
        </p:blipFill>
        <p:spPr>
          <a:xfrm>
            <a:off x="648610" y="3710425"/>
            <a:ext cx="641669" cy="453369"/>
          </a:xfrm>
          <a:prstGeom prst="rect">
            <a:avLst/>
          </a:prstGeom>
        </p:spPr>
      </p:pic>
      <p:sp>
        <p:nvSpPr>
          <p:cNvPr id="5" name="TextBox 4">
            <a:extLst>
              <a:ext uri="{FF2B5EF4-FFF2-40B4-BE49-F238E27FC236}">
                <a16:creationId xmlns:a16="http://schemas.microsoft.com/office/drawing/2014/main" id="{041F98CF-6078-DFDD-D506-784F44EF2C49}"/>
              </a:ext>
            </a:extLst>
          </p:cNvPr>
          <p:cNvSpPr txBox="1"/>
          <p:nvPr/>
        </p:nvSpPr>
        <p:spPr>
          <a:xfrm>
            <a:off x="1458686" y="4789092"/>
            <a:ext cx="102652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Reviews of academic research note a lack of specific, learnable leadership actions - Coe, Kime and Singleton (2022)</a:t>
            </a:r>
          </a:p>
        </p:txBody>
      </p:sp>
      <p:pic>
        <p:nvPicPr>
          <p:cNvPr id="15" name="Picture 14">
            <a:extLst>
              <a:ext uri="{FF2B5EF4-FFF2-40B4-BE49-F238E27FC236}">
                <a16:creationId xmlns:a16="http://schemas.microsoft.com/office/drawing/2014/main" id="{D4587268-3ABD-25A5-FF3E-409DE3E325F5}"/>
              </a:ext>
            </a:extLst>
          </p:cNvPr>
          <p:cNvPicPr>
            <a:picLocks noChangeAspect="1"/>
          </p:cNvPicPr>
          <p:nvPr/>
        </p:nvPicPr>
        <p:blipFill>
          <a:blip r:embed="rId6"/>
          <a:stretch>
            <a:fillRect/>
          </a:stretch>
        </p:blipFill>
        <p:spPr>
          <a:xfrm>
            <a:off x="648610" y="4858943"/>
            <a:ext cx="641669" cy="453369"/>
          </a:xfrm>
          <a:prstGeom prst="rect">
            <a:avLst/>
          </a:prstGeom>
        </p:spPr>
      </p:pic>
      <p:pic>
        <p:nvPicPr>
          <p:cNvPr id="1026" name="Picture 2" descr="Beautify this slide">
            <a:extLst>
              <a:ext uri="{FF2B5EF4-FFF2-40B4-BE49-F238E27FC236}">
                <a16:creationId xmlns:a16="http://schemas.microsoft.com/office/drawing/2014/main" id="{8FB12C88-F839-7B8D-B57E-D3ABE311CB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296" t="18703" r="4537" b="37174"/>
          <a:stretch>
            <a:fillRect/>
          </a:stretch>
        </p:blipFill>
        <p:spPr bwMode="auto">
          <a:xfrm>
            <a:off x="7518399" y="1394154"/>
            <a:ext cx="4571999" cy="2290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513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0F85C3A0-CAF2-C49F-64C6-588894AA6C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D99FCA-20B4-B707-D528-3A70AE460F5F}"/>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C1033B65-66CF-349B-39FF-1FEE25C2D457}"/>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15E039CE-3931-E1FD-2684-1238A3F01E09}"/>
              </a:ext>
            </a:extLst>
          </p:cNvPr>
          <p:cNvGrpSpPr/>
          <p:nvPr/>
        </p:nvGrpSpPr>
        <p:grpSpPr>
          <a:xfrm>
            <a:off x="2390321" y="500973"/>
            <a:ext cx="7411357" cy="1480930"/>
            <a:chOff x="2864756" y="481182"/>
            <a:chExt cx="6462487" cy="1480930"/>
          </a:xfrm>
        </p:grpSpPr>
        <p:pic>
          <p:nvPicPr>
            <p:cNvPr id="9" name="Picture 8">
              <a:extLst>
                <a:ext uri="{FF2B5EF4-FFF2-40B4-BE49-F238E27FC236}">
                  <a16:creationId xmlns:a16="http://schemas.microsoft.com/office/drawing/2014/main" id="{23E0BE0F-0091-08C2-5D48-27CD92994B5F}"/>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5F1DCB85-974E-32B0-EF7C-914090F3382A}"/>
                </a:ext>
              </a:extLst>
            </p:cNvPr>
            <p:cNvSpPr txBox="1"/>
            <p:nvPr/>
          </p:nvSpPr>
          <p:spPr>
            <a:xfrm>
              <a:off x="3274788" y="515562"/>
              <a:ext cx="574765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Why codification matters</a:t>
              </a:r>
            </a:p>
          </p:txBody>
        </p:sp>
      </p:grpSp>
      <p:sp>
        <p:nvSpPr>
          <p:cNvPr id="8" name="TextBox 7">
            <a:extLst>
              <a:ext uri="{FF2B5EF4-FFF2-40B4-BE49-F238E27FC236}">
                <a16:creationId xmlns:a16="http://schemas.microsoft.com/office/drawing/2014/main" id="{955FF773-12F6-D193-62A1-7C8FD375AB80}"/>
              </a:ext>
            </a:extLst>
          </p:cNvPr>
          <p:cNvSpPr txBox="1"/>
          <p:nvPr/>
        </p:nvSpPr>
        <p:spPr>
          <a:xfrm>
            <a:off x="1458686" y="1458683"/>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Codification names and defines effective behaviours</a:t>
            </a:r>
          </a:p>
        </p:txBody>
      </p:sp>
      <p:pic>
        <p:nvPicPr>
          <p:cNvPr id="10" name="Picture 9">
            <a:extLst>
              <a:ext uri="{FF2B5EF4-FFF2-40B4-BE49-F238E27FC236}">
                <a16:creationId xmlns:a16="http://schemas.microsoft.com/office/drawing/2014/main" id="{2E35F233-B029-EA54-F106-C5479BA8D0A7}"/>
              </a:ext>
            </a:extLst>
          </p:cNvPr>
          <p:cNvPicPr>
            <a:picLocks noChangeAspect="1"/>
          </p:cNvPicPr>
          <p:nvPr/>
        </p:nvPicPr>
        <p:blipFill>
          <a:blip r:embed="rId6"/>
          <a:stretch>
            <a:fillRect/>
          </a:stretch>
        </p:blipFill>
        <p:spPr>
          <a:xfrm>
            <a:off x="648610" y="1528534"/>
            <a:ext cx="641669" cy="453369"/>
          </a:xfrm>
          <a:prstGeom prst="rect">
            <a:avLst/>
          </a:prstGeom>
        </p:spPr>
      </p:pic>
      <p:sp>
        <p:nvSpPr>
          <p:cNvPr id="11" name="TextBox 10">
            <a:extLst>
              <a:ext uri="{FF2B5EF4-FFF2-40B4-BE49-F238E27FC236}">
                <a16:creationId xmlns:a16="http://schemas.microsoft.com/office/drawing/2014/main" id="{B8520BF0-1D2B-FFB5-C12E-1C9E8795BDC7}"/>
              </a:ext>
            </a:extLst>
          </p:cNvPr>
          <p:cNvSpPr txBox="1"/>
          <p:nvPr/>
        </p:nvSpPr>
        <p:spPr>
          <a:xfrm>
            <a:off x="1458686" y="2206779"/>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turns principles into observable, coachable actions</a:t>
            </a:r>
          </a:p>
        </p:txBody>
      </p:sp>
      <p:pic>
        <p:nvPicPr>
          <p:cNvPr id="12" name="Picture 11">
            <a:extLst>
              <a:ext uri="{FF2B5EF4-FFF2-40B4-BE49-F238E27FC236}">
                <a16:creationId xmlns:a16="http://schemas.microsoft.com/office/drawing/2014/main" id="{2203A840-06EB-6AD6-F03D-F3692AC10D6E}"/>
              </a:ext>
            </a:extLst>
          </p:cNvPr>
          <p:cNvPicPr>
            <a:picLocks noChangeAspect="1"/>
          </p:cNvPicPr>
          <p:nvPr/>
        </p:nvPicPr>
        <p:blipFill>
          <a:blip r:embed="rId6"/>
          <a:stretch>
            <a:fillRect/>
          </a:stretch>
        </p:blipFill>
        <p:spPr>
          <a:xfrm>
            <a:off x="648610" y="2276630"/>
            <a:ext cx="641669" cy="453369"/>
          </a:xfrm>
          <a:prstGeom prst="rect">
            <a:avLst/>
          </a:prstGeom>
        </p:spPr>
      </p:pic>
      <p:sp>
        <p:nvSpPr>
          <p:cNvPr id="13" name="TextBox 12">
            <a:extLst>
              <a:ext uri="{FF2B5EF4-FFF2-40B4-BE49-F238E27FC236}">
                <a16:creationId xmlns:a16="http://schemas.microsoft.com/office/drawing/2014/main" id="{F65F2080-1F31-5FB2-3E47-5BBDB7C1C8BE}"/>
              </a:ext>
            </a:extLst>
          </p:cNvPr>
          <p:cNvSpPr txBox="1"/>
          <p:nvPr/>
        </p:nvSpPr>
        <p:spPr>
          <a:xfrm>
            <a:off x="1458685" y="2990387"/>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makes leadership learnable, repeatable and scalable</a:t>
            </a:r>
          </a:p>
        </p:txBody>
      </p:sp>
      <p:pic>
        <p:nvPicPr>
          <p:cNvPr id="14" name="Picture 13">
            <a:extLst>
              <a:ext uri="{FF2B5EF4-FFF2-40B4-BE49-F238E27FC236}">
                <a16:creationId xmlns:a16="http://schemas.microsoft.com/office/drawing/2014/main" id="{2CB0C0F4-8E5C-1878-5A99-68A871215D3A}"/>
              </a:ext>
            </a:extLst>
          </p:cNvPr>
          <p:cNvPicPr>
            <a:picLocks noChangeAspect="1"/>
          </p:cNvPicPr>
          <p:nvPr/>
        </p:nvPicPr>
        <p:blipFill>
          <a:blip r:embed="rId6"/>
          <a:stretch>
            <a:fillRect/>
          </a:stretch>
        </p:blipFill>
        <p:spPr>
          <a:xfrm>
            <a:off x="648609" y="3060238"/>
            <a:ext cx="641669" cy="453369"/>
          </a:xfrm>
          <a:prstGeom prst="rect">
            <a:avLst/>
          </a:prstGeom>
        </p:spPr>
      </p:pic>
      <p:pic>
        <p:nvPicPr>
          <p:cNvPr id="19" name="Picture 18">
            <a:extLst>
              <a:ext uri="{FF2B5EF4-FFF2-40B4-BE49-F238E27FC236}">
                <a16:creationId xmlns:a16="http://schemas.microsoft.com/office/drawing/2014/main" id="{7C220E68-28C9-9736-D1FE-113E67CEC240}"/>
              </a:ext>
            </a:extLst>
          </p:cNvPr>
          <p:cNvPicPr>
            <a:picLocks noChangeAspect="1"/>
          </p:cNvPicPr>
          <p:nvPr/>
        </p:nvPicPr>
        <p:blipFill>
          <a:blip r:embed="rId7"/>
          <a:srcRect r="65917" b="51483"/>
          <a:stretch>
            <a:fillRect/>
          </a:stretch>
        </p:blipFill>
        <p:spPr>
          <a:xfrm>
            <a:off x="4771491" y="3985227"/>
            <a:ext cx="2649018" cy="2513942"/>
          </a:xfrm>
          <a:prstGeom prst="rect">
            <a:avLst/>
          </a:prstGeom>
        </p:spPr>
      </p:pic>
    </p:spTree>
    <p:extLst>
      <p:ext uri="{BB962C8B-B14F-4D97-AF65-F5344CB8AC3E}">
        <p14:creationId xmlns:p14="http://schemas.microsoft.com/office/powerpoint/2010/main" val="2042301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97DF8275-0B9E-43F6-A263-1F55E627BF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7664B4-0772-5531-FCAE-03AB9DF46C82}"/>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4A706853-6C0E-9315-939B-AA72FD05193F}"/>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1CFE2819-7A84-E7F2-77D8-375DD00EF742}"/>
              </a:ext>
            </a:extLst>
          </p:cNvPr>
          <p:cNvGrpSpPr/>
          <p:nvPr/>
        </p:nvGrpSpPr>
        <p:grpSpPr>
          <a:xfrm>
            <a:off x="963384" y="500973"/>
            <a:ext cx="10265231" cy="876300"/>
            <a:chOff x="2864756" y="481182"/>
            <a:chExt cx="6462487" cy="876300"/>
          </a:xfrm>
        </p:grpSpPr>
        <p:pic>
          <p:nvPicPr>
            <p:cNvPr id="9" name="Picture 8">
              <a:extLst>
                <a:ext uri="{FF2B5EF4-FFF2-40B4-BE49-F238E27FC236}">
                  <a16:creationId xmlns:a16="http://schemas.microsoft.com/office/drawing/2014/main" id="{288E1E39-9C0C-8F00-73BD-B7605E941D14}"/>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5943E438-27FB-F814-FCF2-DAE7BBF55FF9}"/>
                </a:ext>
              </a:extLst>
            </p:cNvPr>
            <p:cNvSpPr txBox="1"/>
            <p:nvPr/>
          </p:nvSpPr>
          <p:spPr>
            <a:xfrm>
              <a:off x="3274788" y="515562"/>
              <a:ext cx="574765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From teaching to leadership</a:t>
              </a:r>
            </a:p>
          </p:txBody>
        </p:sp>
      </p:grpSp>
      <p:sp>
        <p:nvSpPr>
          <p:cNvPr id="8" name="TextBox 7">
            <a:extLst>
              <a:ext uri="{FF2B5EF4-FFF2-40B4-BE49-F238E27FC236}">
                <a16:creationId xmlns:a16="http://schemas.microsoft.com/office/drawing/2014/main" id="{C74346E4-28F2-7D10-2F78-5F6D40734A7B}"/>
              </a:ext>
            </a:extLst>
          </p:cNvPr>
          <p:cNvSpPr txBox="1"/>
          <p:nvPr/>
        </p:nvSpPr>
        <p:spPr>
          <a:xfrm>
            <a:off x="1458686" y="1458683"/>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Teaching has benefited from codification</a:t>
            </a:r>
          </a:p>
        </p:txBody>
      </p:sp>
      <p:pic>
        <p:nvPicPr>
          <p:cNvPr id="10" name="Picture 9">
            <a:extLst>
              <a:ext uri="{FF2B5EF4-FFF2-40B4-BE49-F238E27FC236}">
                <a16:creationId xmlns:a16="http://schemas.microsoft.com/office/drawing/2014/main" id="{62B6F5F8-CA74-9FEA-7FBE-E9F3B14C89F1}"/>
              </a:ext>
            </a:extLst>
          </p:cNvPr>
          <p:cNvPicPr>
            <a:picLocks noChangeAspect="1"/>
          </p:cNvPicPr>
          <p:nvPr/>
        </p:nvPicPr>
        <p:blipFill>
          <a:blip r:embed="rId6"/>
          <a:stretch>
            <a:fillRect/>
          </a:stretch>
        </p:blipFill>
        <p:spPr>
          <a:xfrm>
            <a:off x="648610" y="1528534"/>
            <a:ext cx="641669" cy="453369"/>
          </a:xfrm>
          <a:prstGeom prst="rect">
            <a:avLst/>
          </a:prstGeom>
        </p:spPr>
      </p:pic>
      <p:sp>
        <p:nvSpPr>
          <p:cNvPr id="11" name="TextBox 10">
            <a:extLst>
              <a:ext uri="{FF2B5EF4-FFF2-40B4-BE49-F238E27FC236}">
                <a16:creationId xmlns:a16="http://schemas.microsoft.com/office/drawing/2014/main" id="{80F19D88-1632-51C9-9F58-5473B0CE1292}"/>
              </a:ext>
            </a:extLst>
          </p:cNvPr>
          <p:cNvSpPr txBox="1"/>
          <p:nvPr/>
        </p:nvSpPr>
        <p:spPr>
          <a:xfrm>
            <a:off x="1458686" y="2206779"/>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Doug </a:t>
            </a:r>
            <a:r>
              <a:rPr kumimoji="0" lang="en-GB"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Lemov</a:t>
            </a: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codified what effective teachers already did</a:t>
            </a:r>
          </a:p>
        </p:txBody>
      </p:sp>
      <p:pic>
        <p:nvPicPr>
          <p:cNvPr id="12" name="Picture 11">
            <a:extLst>
              <a:ext uri="{FF2B5EF4-FFF2-40B4-BE49-F238E27FC236}">
                <a16:creationId xmlns:a16="http://schemas.microsoft.com/office/drawing/2014/main" id="{A4A6ED76-B3D5-A60D-454B-56E7736E160E}"/>
              </a:ext>
            </a:extLst>
          </p:cNvPr>
          <p:cNvPicPr>
            <a:picLocks noChangeAspect="1"/>
          </p:cNvPicPr>
          <p:nvPr/>
        </p:nvPicPr>
        <p:blipFill>
          <a:blip r:embed="rId6"/>
          <a:stretch>
            <a:fillRect/>
          </a:stretch>
        </p:blipFill>
        <p:spPr>
          <a:xfrm>
            <a:off x="648610" y="2276630"/>
            <a:ext cx="641669" cy="453369"/>
          </a:xfrm>
          <a:prstGeom prst="rect">
            <a:avLst/>
          </a:prstGeom>
        </p:spPr>
      </p:pic>
      <p:sp>
        <p:nvSpPr>
          <p:cNvPr id="13" name="TextBox 12">
            <a:extLst>
              <a:ext uri="{FF2B5EF4-FFF2-40B4-BE49-F238E27FC236}">
                <a16:creationId xmlns:a16="http://schemas.microsoft.com/office/drawing/2014/main" id="{3D95B328-6152-8E23-0DF9-8D99D8949D76}"/>
              </a:ext>
            </a:extLst>
          </p:cNvPr>
          <p:cNvSpPr txBox="1"/>
          <p:nvPr/>
        </p:nvSpPr>
        <p:spPr>
          <a:xfrm>
            <a:off x="1458686" y="2951946"/>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Leadership deserves the same clarity</a:t>
            </a:r>
          </a:p>
        </p:txBody>
      </p:sp>
      <p:pic>
        <p:nvPicPr>
          <p:cNvPr id="14" name="Picture 13">
            <a:extLst>
              <a:ext uri="{FF2B5EF4-FFF2-40B4-BE49-F238E27FC236}">
                <a16:creationId xmlns:a16="http://schemas.microsoft.com/office/drawing/2014/main" id="{7CFFC488-D1C1-937B-6603-CFD8AA69433B}"/>
              </a:ext>
            </a:extLst>
          </p:cNvPr>
          <p:cNvPicPr>
            <a:picLocks noChangeAspect="1"/>
          </p:cNvPicPr>
          <p:nvPr/>
        </p:nvPicPr>
        <p:blipFill>
          <a:blip r:embed="rId6"/>
          <a:stretch>
            <a:fillRect/>
          </a:stretch>
        </p:blipFill>
        <p:spPr>
          <a:xfrm>
            <a:off x="648610" y="3021797"/>
            <a:ext cx="641669" cy="453369"/>
          </a:xfrm>
          <a:prstGeom prst="rect">
            <a:avLst/>
          </a:prstGeom>
        </p:spPr>
      </p:pic>
      <p:pic>
        <p:nvPicPr>
          <p:cNvPr id="17" name="Picture 16">
            <a:extLst>
              <a:ext uri="{FF2B5EF4-FFF2-40B4-BE49-F238E27FC236}">
                <a16:creationId xmlns:a16="http://schemas.microsoft.com/office/drawing/2014/main" id="{58A5D9F6-D843-8DD1-BAD2-067EBC66BF12}"/>
              </a:ext>
            </a:extLst>
          </p:cNvPr>
          <p:cNvPicPr>
            <a:picLocks noChangeAspect="1"/>
          </p:cNvPicPr>
          <p:nvPr/>
        </p:nvPicPr>
        <p:blipFill>
          <a:blip r:embed="rId7"/>
          <a:srcRect l="32865" t="47148" r="34005"/>
          <a:stretch>
            <a:fillRect/>
          </a:stretch>
        </p:blipFill>
        <p:spPr>
          <a:xfrm>
            <a:off x="4847771" y="3927727"/>
            <a:ext cx="2575005" cy="2738568"/>
          </a:xfrm>
          <a:prstGeom prst="rect">
            <a:avLst/>
          </a:prstGeom>
        </p:spPr>
      </p:pic>
    </p:spTree>
    <p:extLst>
      <p:ext uri="{BB962C8B-B14F-4D97-AF65-F5344CB8AC3E}">
        <p14:creationId xmlns:p14="http://schemas.microsoft.com/office/powerpoint/2010/main" val="1345085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
          <a:extLst>
            <a:ext uri="{FF2B5EF4-FFF2-40B4-BE49-F238E27FC236}">
              <a16:creationId xmlns:a16="http://schemas.microsoft.com/office/drawing/2014/main" id="{FBA7BB8D-AFA4-4DCB-4BFF-B4BD7E84E0C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99E839-1F49-2198-BBB5-F2AAD0B872AB}"/>
              </a:ext>
            </a:extLst>
          </p:cNvPr>
          <p:cNvPicPr>
            <a:picLocks noChangeAspect="1"/>
          </p:cNvPicPr>
          <p:nvPr/>
        </p:nvPicPr>
        <p:blipFill>
          <a:blip r:embed="rId3"/>
          <a:srcRect l="16457" r="25209" b="76482"/>
          <a:stretch>
            <a:fillRect/>
          </a:stretch>
        </p:blipFill>
        <p:spPr>
          <a:xfrm>
            <a:off x="1" y="5420990"/>
            <a:ext cx="12192000" cy="1437010"/>
          </a:xfrm>
          <a:prstGeom prst="rect">
            <a:avLst/>
          </a:prstGeom>
        </p:spPr>
      </p:pic>
      <p:pic>
        <p:nvPicPr>
          <p:cNvPr id="6" name="Picture 5">
            <a:extLst>
              <a:ext uri="{FF2B5EF4-FFF2-40B4-BE49-F238E27FC236}">
                <a16:creationId xmlns:a16="http://schemas.microsoft.com/office/drawing/2014/main" id="{8B775147-E8A7-116F-EE70-190C61811293}"/>
              </a:ext>
            </a:extLst>
          </p:cNvPr>
          <p:cNvPicPr>
            <a:picLocks noChangeAspect="1"/>
          </p:cNvPicPr>
          <p:nvPr/>
        </p:nvPicPr>
        <p:blipFill>
          <a:blip r:embed="rId4"/>
          <a:stretch>
            <a:fillRect/>
          </a:stretch>
        </p:blipFill>
        <p:spPr>
          <a:xfrm>
            <a:off x="11255828" y="5681378"/>
            <a:ext cx="967014" cy="1111307"/>
          </a:xfrm>
          <a:prstGeom prst="rect">
            <a:avLst/>
          </a:prstGeom>
        </p:spPr>
      </p:pic>
      <p:grpSp>
        <p:nvGrpSpPr>
          <p:cNvPr id="3" name="Group 2">
            <a:extLst>
              <a:ext uri="{FF2B5EF4-FFF2-40B4-BE49-F238E27FC236}">
                <a16:creationId xmlns:a16="http://schemas.microsoft.com/office/drawing/2014/main" id="{68D02B53-2F81-7A19-E3A7-70D1D7EB2BE6}"/>
              </a:ext>
            </a:extLst>
          </p:cNvPr>
          <p:cNvGrpSpPr/>
          <p:nvPr/>
        </p:nvGrpSpPr>
        <p:grpSpPr>
          <a:xfrm>
            <a:off x="963384" y="500973"/>
            <a:ext cx="10265231" cy="876300"/>
            <a:chOff x="2864756" y="481182"/>
            <a:chExt cx="6462487" cy="876300"/>
          </a:xfrm>
        </p:grpSpPr>
        <p:pic>
          <p:nvPicPr>
            <p:cNvPr id="9" name="Picture 8">
              <a:extLst>
                <a:ext uri="{FF2B5EF4-FFF2-40B4-BE49-F238E27FC236}">
                  <a16:creationId xmlns:a16="http://schemas.microsoft.com/office/drawing/2014/main" id="{F8EF6C05-3617-1E04-3195-357F646897A2}"/>
                </a:ext>
              </a:extLst>
            </p:cNvPr>
            <p:cNvPicPr>
              <a:picLocks noChangeAspect="1"/>
            </p:cNvPicPr>
            <p:nvPr/>
          </p:nvPicPr>
          <p:blipFill>
            <a:blip r:embed="rId5"/>
            <a:stretch>
              <a:fillRect/>
            </a:stretch>
          </p:blipFill>
          <p:spPr>
            <a:xfrm>
              <a:off x="2864756" y="481182"/>
              <a:ext cx="6462487" cy="876300"/>
            </a:xfrm>
            <a:prstGeom prst="rect">
              <a:avLst/>
            </a:prstGeom>
          </p:spPr>
        </p:pic>
        <p:sp>
          <p:nvSpPr>
            <p:cNvPr id="7" name="TextBox 6">
              <a:extLst>
                <a:ext uri="{FF2B5EF4-FFF2-40B4-BE49-F238E27FC236}">
                  <a16:creationId xmlns:a16="http://schemas.microsoft.com/office/drawing/2014/main" id="{DEC26156-9EAA-E838-7CFA-326B1530AE71}"/>
                </a:ext>
              </a:extLst>
            </p:cNvPr>
            <p:cNvSpPr txBox="1"/>
            <p:nvPr/>
          </p:nvSpPr>
          <p:spPr>
            <a:xfrm>
              <a:off x="3274788" y="515562"/>
              <a:ext cx="574765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What Everyone Succeeds is</a:t>
              </a:r>
            </a:p>
          </p:txBody>
        </p:sp>
      </p:grpSp>
      <p:sp>
        <p:nvSpPr>
          <p:cNvPr id="8" name="TextBox 7">
            <a:extLst>
              <a:ext uri="{FF2B5EF4-FFF2-40B4-BE49-F238E27FC236}">
                <a16:creationId xmlns:a16="http://schemas.microsoft.com/office/drawing/2014/main" id="{221C80EF-BF8B-AC41-E0E4-75E47B339188}"/>
              </a:ext>
            </a:extLst>
          </p:cNvPr>
          <p:cNvSpPr txBox="1"/>
          <p:nvPr/>
        </p:nvSpPr>
        <p:spPr>
          <a:xfrm>
            <a:off x="1458686" y="1458683"/>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 codified, behaviour-based leadership framework</a:t>
            </a:r>
          </a:p>
        </p:txBody>
      </p:sp>
      <p:pic>
        <p:nvPicPr>
          <p:cNvPr id="10" name="Picture 9">
            <a:extLst>
              <a:ext uri="{FF2B5EF4-FFF2-40B4-BE49-F238E27FC236}">
                <a16:creationId xmlns:a16="http://schemas.microsoft.com/office/drawing/2014/main" id="{0B78F18C-D11D-645D-5961-81708286FCB2}"/>
              </a:ext>
            </a:extLst>
          </p:cNvPr>
          <p:cNvPicPr>
            <a:picLocks noChangeAspect="1"/>
          </p:cNvPicPr>
          <p:nvPr/>
        </p:nvPicPr>
        <p:blipFill>
          <a:blip r:embed="rId6"/>
          <a:stretch>
            <a:fillRect/>
          </a:stretch>
        </p:blipFill>
        <p:spPr>
          <a:xfrm>
            <a:off x="648610" y="1528534"/>
            <a:ext cx="641669" cy="453369"/>
          </a:xfrm>
          <a:prstGeom prst="rect">
            <a:avLst/>
          </a:prstGeom>
        </p:spPr>
      </p:pic>
      <p:sp>
        <p:nvSpPr>
          <p:cNvPr id="11" name="TextBox 10">
            <a:extLst>
              <a:ext uri="{FF2B5EF4-FFF2-40B4-BE49-F238E27FC236}">
                <a16:creationId xmlns:a16="http://schemas.microsoft.com/office/drawing/2014/main" id="{544A36D1-CAD4-427E-E336-E835F96A6BEC}"/>
              </a:ext>
            </a:extLst>
          </p:cNvPr>
          <p:cNvSpPr txBox="1"/>
          <p:nvPr/>
        </p:nvSpPr>
        <p:spPr>
          <a:xfrm>
            <a:off x="1458686" y="2206779"/>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54 behaviours organised into five leadership domains</a:t>
            </a:r>
          </a:p>
        </p:txBody>
      </p:sp>
      <p:pic>
        <p:nvPicPr>
          <p:cNvPr id="12" name="Picture 11">
            <a:extLst>
              <a:ext uri="{FF2B5EF4-FFF2-40B4-BE49-F238E27FC236}">
                <a16:creationId xmlns:a16="http://schemas.microsoft.com/office/drawing/2014/main" id="{F63C9F93-AD3C-267E-36D1-2EB1342A08C0}"/>
              </a:ext>
            </a:extLst>
          </p:cNvPr>
          <p:cNvPicPr>
            <a:picLocks noChangeAspect="1"/>
          </p:cNvPicPr>
          <p:nvPr/>
        </p:nvPicPr>
        <p:blipFill>
          <a:blip r:embed="rId6"/>
          <a:stretch>
            <a:fillRect/>
          </a:stretch>
        </p:blipFill>
        <p:spPr>
          <a:xfrm>
            <a:off x="648610" y="2276630"/>
            <a:ext cx="641669" cy="453369"/>
          </a:xfrm>
          <a:prstGeom prst="rect">
            <a:avLst/>
          </a:prstGeom>
        </p:spPr>
      </p:pic>
      <p:sp>
        <p:nvSpPr>
          <p:cNvPr id="13" name="TextBox 12">
            <a:extLst>
              <a:ext uri="{FF2B5EF4-FFF2-40B4-BE49-F238E27FC236}">
                <a16:creationId xmlns:a16="http://schemas.microsoft.com/office/drawing/2014/main" id="{FE8A9070-3561-E043-A7E2-30B9F4D2AA51}"/>
              </a:ext>
            </a:extLst>
          </p:cNvPr>
          <p:cNvSpPr txBox="1"/>
          <p:nvPr/>
        </p:nvSpPr>
        <p:spPr>
          <a:xfrm>
            <a:off x="1458686" y="2951946"/>
            <a:ext cx="102652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Grounded in research and real school practice</a:t>
            </a:r>
          </a:p>
        </p:txBody>
      </p:sp>
      <p:pic>
        <p:nvPicPr>
          <p:cNvPr id="14" name="Picture 13">
            <a:extLst>
              <a:ext uri="{FF2B5EF4-FFF2-40B4-BE49-F238E27FC236}">
                <a16:creationId xmlns:a16="http://schemas.microsoft.com/office/drawing/2014/main" id="{88DC3343-E44C-95D4-79F7-513F8AE824F7}"/>
              </a:ext>
            </a:extLst>
          </p:cNvPr>
          <p:cNvPicPr>
            <a:picLocks noChangeAspect="1"/>
          </p:cNvPicPr>
          <p:nvPr/>
        </p:nvPicPr>
        <p:blipFill>
          <a:blip r:embed="rId6"/>
          <a:stretch>
            <a:fillRect/>
          </a:stretch>
        </p:blipFill>
        <p:spPr>
          <a:xfrm>
            <a:off x="648610" y="3021797"/>
            <a:ext cx="641669" cy="453369"/>
          </a:xfrm>
          <a:prstGeom prst="rect">
            <a:avLst/>
          </a:prstGeom>
        </p:spPr>
      </p:pic>
      <p:pic>
        <p:nvPicPr>
          <p:cNvPr id="2" name="Picture 1">
            <a:extLst>
              <a:ext uri="{FF2B5EF4-FFF2-40B4-BE49-F238E27FC236}">
                <a16:creationId xmlns:a16="http://schemas.microsoft.com/office/drawing/2014/main" id="{169763E4-1D26-0896-21E0-80E0977432F0}"/>
              </a:ext>
            </a:extLst>
          </p:cNvPr>
          <p:cNvPicPr>
            <a:picLocks noChangeAspect="1"/>
          </p:cNvPicPr>
          <p:nvPr/>
        </p:nvPicPr>
        <p:blipFill>
          <a:blip r:embed="rId7"/>
          <a:srcRect l="69377" b="49109"/>
          <a:stretch>
            <a:fillRect/>
          </a:stretch>
        </p:blipFill>
        <p:spPr>
          <a:xfrm>
            <a:off x="4905934" y="3720061"/>
            <a:ext cx="2380129" cy="2636966"/>
          </a:xfrm>
          <a:prstGeom prst="rect">
            <a:avLst/>
          </a:prstGeom>
        </p:spPr>
      </p:pic>
    </p:spTree>
    <p:extLst>
      <p:ext uri="{BB962C8B-B14F-4D97-AF65-F5344CB8AC3E}">
        <p14:creationId xmlns:p14="http://schemas.microsoft.com/office/powerpoint/2010/main" val="3448256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19861</TotalTime>
  <Words>2957</Words>
  <Application>Microsoft Macintosh PowerPoint</Application>
  <PresentationFormat>Widescreen</PresentationFormat>
  <Paragraphs>169</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Aptos Display</vt:lpstr>
      <vt:lpstr>Arial</vt:lpstr>
      <vt:lpstr>Calibri</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smargetts</dc:creator>
  <cp:lastModifiedBy>smargetts</cp:lastModifiedBy>
  <cp:revision>54</cp:revision>
  <dcterms:created xsi:type="dcterms:W3CDTF">2025-09-01T11:27:00Z</dcterms:created>
  <dcterms:modified xsi:type="dcterms:W3CDTF">2026-03-12T12:05:40Z</dcterms:modified>
</cp:coreProperties>
</file>